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4"/>
  </p:sldMasterIdLst>
  <p:notesMasterIdLst>
    <p:notesMasterId r:id="rId21"/>
  </p:notesMasterIdLst>
  <p:sldIdLst>
    <p:sldId id="515" r:id="rId5"/>
    <p:sldId id="518" r:id="rId6"/>
    <p:sldId id="331" r:id="rId7"/>
    <p:sldId id="517" r:id="rId8"/>
    <p:sldId id="472" r:id="rId9"/>
    <p:sldId id="473" r:id="rId10"/>
    <p:sldId id="519" r:id="rId11"/>
    <p:sldId id="524" r:id="rId12"/>
    <p:sldId id="496" r:id="rId13"/>
    <p:sldId id="497" r:id="rId14"/>
    <p:sldId id="498" r:id="rId15"/>
    <p:sldId id="475" r:id="rId16"/>
    <p:sldId id="478" r:id="rId17"/>
    <p:sldId id="525" r:id="rId18"/>
    <p:sldId id="490" r:id="rId19"/>
    <p:sldId id="43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ica Dongallo" initials="A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FF4F5"/>
    <a:srgbClr val="F8F8F8"/>
    <a:srgbClr val="FF0000"/>
    <a:srgbClr val="00CC9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98100" autoAdjust="0"/>
  </p:normalViewPr>
  <p:slideViewPr>
    <p:cSldViewPr>
      <p:cViewPr varScale="1">
        <p:scale>
          <a:sx n="76" d="100"/>
          <a:sy n="76" d="100"/>
        </p:scale>
        <p:origin x="874" y="67"/>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26" y="-8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BFE7B4-69B9-45F7-BC1D-5EB31575B0E4}" type="datetimeFigureOut">
              <a:rPr lang="en-US" smtClean="0"/>
              <a:pPr/>
              <a:t>8/21/2019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7A2A2C-E6FE-4C02-8B28-2637CCF9F14A}" type="slidenum">
              <a:rPr lang="en-US" smtClean="0"/>
              <a:pPr/>
              <a:t>‹#›</a:t>
            </a:fld>
            <a:endParaRPr lang="en-US"/>
          </a:p>
        </p:txBody>
      </p:sp>
    </p:spTree>
    <p:extLst>
      <p:ext uri="{BB962C8B-B14F-4D97-AF65-F5344CB8AC3E}">
        <p14:creationId xmlns:p14="http://schemas.microsoft.com/office/powerpoint/2010/main" val="381872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A2A2C-E6FE-4C02-8B28-2637CCF9F14A}" type="slidenum">
              <a:rPr lang="en-US" smtClean="0"/>
              <a:pPr/>
              <a:t>1</a:t>
            </a:fld>
            <a:endParaRPr lang="en-US" dirty="0"/>
          </a:p>
        </p:txBody>
      </p:sp>
    </p:spTree>
    <p:extLst>
      <p:ext uri="{BB962C8B-B14F-4D97-AF65-F5344CB8AC3E}">
        <p14:creationId xmlns:p14="http://schemas.microsoft.com/office/powerpoint/2010/main" val="303791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 needs to update</a:t>
            </a:r>
          </a:p>
        </p:txBody>
      </p:sp>
      <p:sp>
        <p:nvSpPr>
          <p:cNvPr id="4" name="Slide Number Placeholder 3"/>
          <p:cNvSpPr>
            <a:spLocks noGrp="1"/>
          </p:cNvSpPr>
          <p:nvPr>
            <p:ph type="sldNum" sz="quarter" idx="10"/>
          </p:nvPr>
        </p:nvSpPr>
        <p:spPr/>
        <p:txBody>
          <a:bodyPr/>
          <a:lstStyle/>
          <a:p>
            <a:fld id="{207A2A2C-E6FE-4C02-8B28-2637CCF9F14A}" type="slidenum">
              <a:rPr lang="en-US" smtClean="0"/>
              <a:pPr/>
              <a:t>2</a:t>
            </a:fld>
            <a:endParaRPr lang="en-US"/>
          </a:p>
        </p:txBody>
      </p:sp>
    </p:spTree>
    <p:extLst>
      <p:ext uri="{BB962C8B-B14F-4D97-AF65-F5344CB8AC3E}">
        <p14:creationId xmlns:p14="http://schemas.microsoft.com/office/powerpoint/2010/main" val="33144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222C3-9073-4EBB-83F3-AC8A355F2FB0}" type="slidenum">
              <a:rPr lang="en-US" smtClean="0"/>
              <a:pPr/>
              <a:t>3</a:t>
            </a:fld>
            <a:endParaRPr lang="en-US" dirty="0"/>
          </a:p>
        </p:txBody>
      </p:sp>
    </p:spTree>
    <p:extLst>
      <p:ext uri="{BB962C8B-B14F-4D97-AF65-F5344CB8AC3E}">
        <p14:creationId xmlns:p14="http://schemas.microsoft.com/office/powerpoint/2010/main" val="339951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222C3-9073-4EBB-83F3-AC8A355F2FB0}" type="slidenum">
              <a:rPr lang="en-US" smtClean="0"/>
              <a:pPr/>
              <a:t>8</a:t>
            </a:fld>
            <a:endParaRPr lang="en-US" dirty="0"/>
          </a:p>
        </p:txBody>
      </p:sp>
    </p:spTree>
    <p:extLst>
      <p:ext uri="{BB962C8B-B14F-4D97-AF65-F5344CB8AC3E}">
        <p14:creationId xmlns:p14="http://schemas.microsoft.com/office/powerpoint/2010/main" val="339951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222C3-9073-4EBB-83F3-AC8A355F2FB0}" type="slidenum">
              <a:rPr lang="en-US" smtClean="0"/>
              <a:pPr/>
              <a:t>9</a:t>
            </a:fld>
            <a:endParaRPr lang="en-US" dirty="0"/>
          </a:p>
        </p:txBody>
      </p:sp>
    </p:spTree>
    <p:extLst>
      <p:ext uri="{BB962C8B-B14F-4D97-AF65-F5344CB8AC3E}">
        <p14:creationId xmlns:p14="http://schemas.microsoft.com/office/powerpoint/2010/main" val="339951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222C3-9073-4EBB-83F3-AC8A355F2FB0}" type="slidenum">
              <a:rPr lang="en-US" smtClean="0"/>
              <a:pPr/>
              <a:t>10</a:t>
            </a:fld>
            <a:endParaRPr lang="en-US" dirty="0"/>
          </a:p>
        </p:txBody>
      </p:sp>
    </p:spTree>
    <p:extLst>
      <p:ext uri="{BB962C8B-B14F-4D97-AF65-F5344CB8AC3E}">
        <p14:creationId xmlns:p14="http://schemas.microsoft.com/office/powerpoint/2010/main" val="339951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222C3-9073-4EBB-83F3-AC8A355F2FB0}" type="slidenum">
              <a:rPr lang="en-US" smtClean="0"/>
              <a:pPr/>
              <a:t>11</a:t>
            </a:fld>
            <a:endParaRPr lang="en-US" dirty="0"/>
          </a:p>
        </p:txBody>
      </p:sp>
    </p:spTree>
    <p:extLst>
      <p:ext uri="{BB962C8B-B14F-4D97-AF65-F5344CB8AC3E}">
        <p14:creationId xmlns:p14="http://schemas.microsoft.com/office/powerpoint/2010/main" val="339951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7A2A2C-E6FE-4C02-8B28-2637CCF9F14A}" type="slidenum">
              <a:rPr lang="en-US" smtClean="0"/>
              <a:pPr/>
              <a:t>16</a:t>
            </a:fld>
            <a:endParaRPr lang="en-US"/>
          </a:p>
        </p:txBody>
      </p:sp>
    </p:spTree>
    <p:extLst>
      <p:ext uri="{BB962C8B-B14F-4D97-AF65-F5344CB8AC3E}">
        <p14:creationId xmlns:p14="http://schemas.microsoft.com/office/powerpoint/2010/main" val="147374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ABC9B89-767D-4176-B5AC-38CE5EDFC4F2}" type="datetimeFigureOut">
              <a:rPr lang="en-US" smtClean="0"/>
              <a:pPr/>
              <a:t>8/21/2019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9485C6-7EE3-46FA-AD46-99DE4DC3D69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BC9B89-767D-4176-B5AC-38CE5EDFC4F2}"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5C6-7EE3-46FA-AD46-99DE4DC3D6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BC9B89-767D-4176-B5AC-38CE5EDFC4F2}"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5C6-7EE3-46FA-AD46-99DE4DC3D6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ABC9B89-767D-4176-B5AC-38CE5EDFC4F2}"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85C6-7EE3-46FA-AD46-99DE4DC3D69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BC9B89-767D-4176-B5AC-38CE5EDFC4F2}" type="datetimeFigureOut">
              <a:rPr lang="en-US" smtClean="0"/>
              <a:pPr/>
              <a:t>8/21/2019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19485C6-7EE3-46FA-AD46-99DE4DC3D6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ABC9B89-767D-4176-B5AC-38CE5EDFC4F2}"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85C6-7EE3-46FA-AD46-99DE4DC3D69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ABC9B89-767D-4176-B5AC-38CE5EDFC4F2}" type="datetimeFigureOut">
              <a:rPr lang="en-US" smtClean="0"/>
              <a:pPr/>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485C6-7EE3-46FA-AD46-99DE4DC3D69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ABC9B89-767D-4176-B5AC-38CE5EDFC4F2}" type="datetimeFigureOut">
              <a:rPr lang="en-US" smtClean="0"/>
              <a:pPr/>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485C6-7EE3-46FA-AD46-99DE4DC3D6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C9B89-767D-4176-B5AC-38CE5EDFC4F2}" type="datetimeFigureOut">
              <a:rPr lang="en-US" smtClean="0"/>
              <a:pPr/>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485C6-7EE3-46FA-AD46-99DE4DC3D6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BC9B89-767D-4176-B5AC-38CE5EDFC4F2}"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85C6-7EE3-46FA-AD46-99DE4DC3D69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BC9B89-767D-4176-B5AC-38CE5EDFC4F2}" type="datetimeFigureOut">
              <a:rPr lang="en-US" smtClean="0"/>
              <a:pPr/>
              <a:t>8/21/2019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19485C6-7EE3-46FA-AD46-99DE4DC3D69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BC9B89-767D-4176-B5AC-38CE5EDFC4F2}" type="datetimeFigureOut">
              <a:rPr lang="en-US" smtClean="0"/>
              <a:pPr/>
              <a:t>8/21/2019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9485C6-7EE3-46FA-AD46-99DE4DC3D6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thestoop.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californiafoodways.com/"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ktown92.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http://mojaveproject.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76200" y="1447800"/>
            <a:ext cx="9210674" cy="1015663"/>
          </a:xfrm>
          <a:prstGeom prst="rect">
            <a:avLst/>
          </a:prstGeom>
          <a:noFill/>
        </p:spPr>
        <p:txBody>
          <a:bodyPr wrap="square" rtlCol="0" anchor="t">
            <a:spAutoFit/>
          </a:bodyPr>
          <a:lstStyle/>
          <a:p>
            <a:pPr lvl="0" algn="ctr">
              <a:buClr>
                <a:schemeClr val="accent1"/>
              </a:buClr>
              <a:buSzPct val="85000"/>
              <a:defRPr/>
            </a:pPr>
            <a:r>
              <a:rPr lang="en-US" sz="2000" b="1" spc="270" dirty="0">
                <a:solidFill>
                  <a:schemeClr val="tx1">
                    <a:lumMod val="95000"/>
                    <a:lumOff val="5000"/>
                  </a:schemeClr>
                </a:solidFill>
                <a:cs typeface="Arial" pitchFamily="34" charset="0"/>
              </a:rPr>
              <a:t>CALIFORNIA DOCUMENTARY PROJECT GRANTS</a:t>
            </a:r>
          </a:p>
          <a:p>
            <a:pPr lvl="0" algn="ctr">
              <a:buClr>
                <a:schemeClr val="accent1"/>
              </a:buClr>
              <a:buSzPct val="85000"/>
              <a:defRPr/>
            </a:pPr>
            <a:r>
              <a:rPr lang="en-US" sz="2000" b="1" spc="270" dirty="0">
                <a:solidFill>
                  <a:schemeClr val="tx1">
                    <a:lumMod val="95000"/>
                    <a:lumOff val="5000"/>
                  </a:schemeClr>
                </a:solidFill>
                <a:cs typeface="Arial" pitchFamily="34" charset="0"/>
              </a:rPr>
              <a:t>R&amp;D and Production </a:t>
            </a:r>
          </a:p>
          <a:p>
            <a:pPr lvl="0" algn="ctr">
              <a:buClr>
                <a:schemeClr val="accent1"/>
              </a:buClr>
              <a:buSzPct val="85000"/>
              <a:defRPr/>
            </a:pPr>
            <a:r>
              <a:rPr lang="en-US" sz="2000" b="1" spc="270" dirty="0">
                <a:solidFill>
                  <a:schemeClr val="tx1">
                    <a:lumMod val="95000"/>
                    <a:lumOff val="5000"/>
                  </a:schemeClr>
                </a:solidFill>
                <a:cs typeface="Arial" pitchFamily="34" charset="0"/>
              </a:rPr>
              <a:t>November 1, 2019 Deadline</a:t>
            </a:r>
          </a:p>
        </p:txBody>
      </p:sp>
      <p:pic>
        <p:nvPicPr>
          <p:cNvPr id="17" name="Picture 16"/>
          <p:cNvPicPr>
            <a:picLocks noChangeAspect="1"/>
          </p:cNvPicPr>
          <p:nvPr/>
        </p:nvPicPr>
        <p:blipFill>
          <a:blip r:embed="rId3"/>
          <a:stretch>
            <a:fillRect/>
          </a:stretch>
        </p:blipFill>
        <p:spPr>
          <a:xfrm>
            <a:off x="609600" y="340786"/>
            <a:ext cx="1823554" cy="11070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005" y="2667000"/>
            <a:ext cx="6672263" cy="3336132"/>
          </a:xfrm>
          <a:prstGeom prst="rect">
            <a:avLst/>
          </a:prstGeom>
        </p:spPr>
      </p:pic>
      <p:sp>
        <p:nvSpPr>
          <p:cNvPr id="13" name="TextBox 12"/>
          <p:cNvSpPr txBox="1"/>
          <p:nvPr/>
        </p:nvSpPr>
        <p:spPr>
          <a:xfrm>
            <a:off x="-76200" y="6079332"/>
            <a:ext cx="9220200" cy="307777"/>
          </a:xfrm>
          <a:prstGeom prst="rect">
            <a:avLst/>
          </a:prstGeom>
          <a:noFill/>
        </p:spPr>
        <p:txBody>
          <a:bodyPr wrap="square" rtlCol="0">
            <a:spAutoFit/>
          </a:bodyPr>
          <a:lstStyle/>
          <a:p>
            <a:pPr algn="ctr"/>
            <a:r>
              <a:rPr lang="en-US" sz="1400" dirty="0"/>
              <a:t>Left to right: </a:t>
            </a:r>
            <a:r>
              <a:rPr lang="en-US" sz="1400" i="1" dirty="0"/>
              <a:t>No </a:t>
            </a:r>
            <a:r>
              <a:rPr lang="en-US" sz="1400" i="1" dirty="0" err="1"/>
              <a:t>Más</a:t>
            </a:r>
            <a:r>
              <a:rPr lang="en-US" sz="1400" i="1" dirty="0"/>
              <a:t> </a:t>
            </a:r>
            <a:r>
              <a:rPr lang="en-US" sz="1400" i="1" dirty="0" err="1"/>
              <a:t>Bebés</a:t>
            </a:r>
            <a:r>
              <a:rPr lang="en-US" sz="1400" dirty="0"/>
              <a:t>, </a:t>
            </a:r>
            <a:r>
              <a:rPr lang="en-US" sz="1400" i="1" dirty="0"/>
              <a:t>Romeo is Bleeding</a:t>
            </a:r>
            <a:r>
              <a:rPr lang="en-US" sz="1400" dirty="0"/>
              <a:t>, </a:t>
            </a:r>
            <a:r>
              <a:rPr lang="en-US" sz="1400" i="1" dirty="0"/>
              <a:t>The Force </a:t>
            </a:r>
            <a:r>
              <a:rPr lang="en-US" sz="1400" dirty="0"/>
              <a:t>and </a:t>
            </a:r>
            <a:r>
              <a:rPr lang="en-US" sz="1400" i="1" dirty="0"/>
              <a:t>Ovarian </a:t>
            </a:r>
            <a:r>
              <a:rPr lang="en-US" sz="1400" i="1" dirty="0" err="1"/>
              <a:t>Psycos</a:t>
            </a:r>
            <a:endParaRPr lang="en-US" sz="1400" i="1" dirty="0"/>
          </a:p>
        </p:txBody>
      </p:sp>
    </p:spTree>
    <p:extLst>
      <p:ext uri="{BB962C8B-B14F-4D97-AF65-F5344CB8AC3E}">
        <p14:creationId xmlns:p14="http://schemas.microsoft.com/office/powerpoint/2010/main" val="42217238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19200" y="533400"/>
            <a:ext cx="6400800" cy="1600200"/>
          </a:xfrm>
        </p:spPr>
        <p:txBody>
          <a:bodyPr/>
          <a:lstStyle/>
          <a:p>
            <a:r>
              <a:rPr lang="en-US" dirty="0">
                <a:solidFill>
                  <a:schemeClr val="tx1"/>
                </a:solidFill>
              </a:rPr>
              <a:t>PODCASTS &amp; RADIO</a:t>
            </a:r>
          </a:p>
        </p:txBody>
      </p:sp>
      <p:sp>
        <p:nvSpPr>
          <p:cNvPr id="7" name="Subtitle 3"/>
          <p:cNvSpPr txBox="1">
            <a:spLocks/>
          </p:cNvSpPr>
          <p:nvPr/>
        </p:nvSpPr>
        <p:spPr>
          <a:xfrm>
            <a:off x="2449902" y="1600200"/>
            <a:ext cx="6400800" cy="1905000"/>
          </a:xfrm>
          <a:prstGeom prst="rect">
            <a:avLst/>
          </a:prstGeom>
        </p:spPr>
        <p:txBody>
          <a:bodyPr>
            <a:normAutofit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r>
              <a:rPr lang="en-US" sz="2000" b="1" dirty="0">
                <a:solidFill>
                  <a:schemeClr val="tx1"/>
                </a:solidFill>
              </a:rPr>
              <a:t>The Stoop </a:t>
            </a:r>
            <a:r>
              <a:rPr lang="en-US" sz="2000" dirty="0">
                <a:solidFill>
                  <a:schemeClr val="tx1"/>
                </a:solidFill>
                <a:hlinkClick r:id="rId3"/>
              </a:rPr>
              <a:t>www.thestoop.org</a:t>
            </a:r>
            <a:r>
              <a:rPr lang="en-US" sz="2000" dirty="0">
                <a:solidFill>
                  <a:schemeClr val="tx1"/>
                </a:solidFill>
              </a:rPr>
              <a:t> </a:t>
            </a:r>
          </a:p>
          <a:p>
            <a:pPr algn="l"/>
            <a:r>
              <a:rPr lang="en-US" sz="2000" dirty="0">
                <a:solidFill>
                  <a:schemeClr val="tx1"/>
                </a:solidFill>
              </a:rPr>
              <a:t>By Hana Baba and Leila Day</a:t>
            </a:r>
          </a:p>
          <a:p>
            <a:pPr algn="l"/>
            <a:r>
              <a:rPr lang="en-US" sz="2000" b="1" dirty="0">
                <a:solidFill>
                  <a:schemeClr val="tx1"/>
                </a:solidFill>
              </a:rPr>
              <a:t>The Stoop </a:t>
            </a:r>
            <a:r>
              <a:rPr lang="en-US" sz="2000" dirty="0">
                <a:solidFill>
                  <a:schemeClr val="tx1"/>
                </a:solidFill>
              </a:rPr>
              <a:t>podcast digs into stories that are not always shared out in the open. Hosts Leila Day and Hana Baba start conversations and provide sound-rich stories about what it means to be black, and how we talk about blackness.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13" y="1219200"/>
            <a:ext cx="2133600" cy="2133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86200"/>
            <a:ext cx="3705497" cy="1371600"/>
          </a:xfrm>
          <a:prstGeom prst="rect">
            <a:avLst/>
          </a:prstGeom>
        </p:spPr>
      </p:pic>
      <p:sp>
        <p:nvSpPr>
          <p:cNvPr id="8" name="Subtitle 3"/>
          <p:cNvSpPr txBox="1">
            <a:spLocks/>
          </p:cNvSpPr>
          <p:nvPr/>
        </p:nvSpPr>
        <p:spPr>
          <a:xfrm>
            <a:off x="4419600" y="4114800"/>
            <a:ext cx="4114800" cy="2133600"/>
          </a:xfrm>
          <a:prstGeom prst="rect">
            <a:avLst/>
          </a:prstGeom>
        </p:spPr>
        <p:txBody>
          <a:bodyPr>
            <a:normAutofit fontScale="92500" lnSpcReduction="2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r>
              <a:rPr lang="en-US" sz="2200" b="1" dirty="0">
                <a:solidFill>
                  <a:schemeClr val="tx1"/>
                </a:solidFill>
              </a:rPr>
              <a:t>California </a:t>
            </a:r>
            <a:r>
              <a:rPr lang="en-US" sz="2200" b="1" dirty="0" err="1">
                <a:solidFill>
                  <a:schemeClr val="tx1"/>
                </a:solidFill>
              </a:rPr>
              <a:t>Foodways</a:t>
            </a:r>
            <a:r>
              <a:rPr lang="en-US" sz="2200" b="1" dirty="0">
                <a:solidFill>
                  <a:schemeClr val="tx1"/>
                </a:solidFill>
              </a:rPr>
              <a:t> </a:t>
            </a:r>
          </a:p>
          <a:p>
            <a:pPr algn="l"/>
            <a:r>
              <a:rPr lang="en-US" sz="2000" dirty="0">
                <a:solidFill>
                  <a:schemeClr val="tx1"/>
                </a:solidFill>
              </a:rPr>
              <a:t>By Lisa Morehouse</a:t>
            </a:r>
          </a:p>
          <a:p>
            <a:pPr algn="l"/>
            <a:r>
              <a:rPr lang="en-US" sz="2000" dirty="0">
                <a:solidFill>
                  <a:schemeClr val="tx1"/>
                </a:solidFill>
                <a:hlinkClick r:id="rId6"/>
              </a:rPr>
              <a:t>www.californiafoodways.com</a:t>
            </a:r>
            <a:endParaRPr lang="en-US" sz="2000" dirty="0">
              <a:solidFill>
                <a:schemeClr val="tx1"/>
              </a:solidFill>
            </a:endParaRPr>
          </a:p>
          <a:p>
            <a:pPr algn="l"/>
            <a:r>
              <a:rPr lang="en-US" sz="2000" dirty="0">
                <a:solidFill>
                  <a:schemeClr val="tx1"/>
                </a:solidFill>
              </a:rPr>
              <a:t>Everybody eats, and food propels storytelling. We go county by county reporting radio (and print) stories about Californians through the lens of food</a:t>
            </a:r>
          </a:p>
        </p:txBody>
      </p:sp>
    </p:spTree>
    <p:extLst>
      <p:ext uri="{BB962C8B-B14F-4D97-AF65-F5344CB8AC3E}">
        <p14:creationId xmlns:p14="http://schemas.microsoft.com/office/powerpoint/2010/main" val="283777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19200" y="533400"/>
            <a:ext cx="6400800" cy="1600200"/>
          </a:xfrm>
        </p:spPr>
        <p:txBody>
          <a:bodyPr/>
          <a:lstStyle/>
          <a:p>
            <a:r>
              <a:rPr lang="en-US" dirty="0">
                <a:solidFill>
                  <a:schemeClr val="tx1"/>
                </a:solidFill>
              </a:rPr>
              <a:t>INTERACTIVE/WEB-BASED</a:t>
            </a:r>
          </a:p>
        </p:txBody>
      </p:sp>
      <p:sp>
        <p:nvSpPr>
          <p:cNvPr id="7" name="Subtitle 3"/>
          <p:cNvSpPr txBox="1">
            <a:spLocks/>
          </p:cNvSpPr>
          <p:nvPr/>
        </p:nvSpPr>
        <p:spPr>
          <a:xfrm>
            <a:off x="4133942" y="1600200"/>
            <a:ext cx="4781458" cy="31242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spcBef>
                <a:spcPts val="0"/>
              </a:spcBef>
            </a:pPr>
            <a:r>
              <a:rPr lang="en-US" sz="1900" b="1" dirty="0">
                <a:solidFill>
                  <a:schemeClr val="tx1"/>
                </a:solidFill>
              </a:rPr>
              <a:t>K-TOWN ’92 </a:t>
            </a:r>
            <a:r>
              <a:rPr lang="en-US" sz="1900" dirty="0">
                <a:solidFill>
                  <a:schemeClr val="tx1"/>
                </a:solidFill>
                <a:hlinkClick r:id="rId3"/>
              </a:rPr>
              <a:t>http://ktown92.com/</a:t>
            </a:r>
            <a:r>
              <a:rPr lang="en-US" sz="1900" dirty="0">
                <a:solidFill>
                  <a:schemeClr val="tx1"/>
                </a:solidFill>
              </a:rPr>
              <a:t>  </a:t>
            </a:r>
          </a:p>
          <a:p>
            <a:pPr algn="l">
              <a:spcBef>
                <a:spcPts val="0"/>
              </a:spcBef>
            </a:pPr>
            <a:r>
              <a:rPr lang="en-US" sz="1800" dirty="0">
                <a:solidFill>
                  <a:schemeClr val="tx1"/>
                </a:solidFill>
              </a:rPr>
              <a:t>Dir: Grace Lee</a:t>
            </a:r>
          </a:p>
          <a:p>
            <a:pPr algn="l">
              <a:spcBef>
                <a:spcPts val="0"/>
              </a:spcBef>
            </a:pPr>
            <a:r>
              <a:rPr lang="en-US" sz="1800" dirty="0">
                <a:solidFill>
                  <a:schemeClr val="tx1"/>
                </a:solidFill>
              </a:rPr>
              <a:t>When the LA riots/uprising/civil unrest exploded in 1992, images of destruction beamed across the globe with little context as to why these events had occurred. TV news focused on African Americans, Latinos, and Koreans as both victims and perpetrators of violence, and footage of the “first multicultural riots” locked each group within a stereotype.</a:t>
            </a:r>
          </a:p>
        </p:txBody>
      </p:sp>
      <p:sp>
        <p:nvSpPr>
          <p:cNvPr id="8" name="Subtitle 3"/>
          <p:cNvSpPr txBox="1">
            <a:spLocks/>
          </p:cNvSpPr>
          <p:nvPr/>
        </p:nvSpPr>
        <p:spPr>
          <a:xfrm>
            <a:off x="4105186" y="4572000"/>
            <a:ext cx="4734013" cy="2133600"/>
          </a:xfrm>
          <a:prstGeom prst="rect">
            <a:avLst/>
          </a:prstGeom>
        </p:spPr>
        <p:txBody>
          <a:bodyPr>
            <a:normAutofit fontScale="92500" lnSpcReduction="2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r>
              <a:rPr lang="en-US" sz="2000" b="1" dirty="0">
                <a:solidFill>
                  <a:schemeClr val="tx1"/>
                </a:solidFill>
              </a:rPr>
              <a:t>The Mojave Project</a:t>
            </a:r>
          </a:p>
          <a:p>
            <a:pPr algn="l"/>
            <a:r>
              <a:rPr lang="en-US" sz="2000" dirty="0">
                <a:solidFill>
                  <a:schemeClr val="tx1"/>
                </a:solidFill>
              </a:rPr>
              <a:t>Dir: Kim Stringfellow</a:t>
            </a:r>
          </a:p>
          <a:p>
            <a:pPr algn="l"/>
            <a:r>
              <a:rPr lang="en-US" sz="2000" dirty="0">
                <a:solidFill>
                  <a:schemeClr val="tx1"/>
                </a:solidFill>
                <a:hlinkClick r:id="rId4"/>
              </a:rPr>
              <a:t>http://mojaveproject.org/</a:t>
            </a:r>
            <a:endParaRPr lang="en-US" sz="2000" dirty="0">
              <a:solidFill>
                <a:schemeClr val="tx1"/>
              </a:solidFill>
            </a:endParaRPr>
          </a:p>
          <a:p>
            <a:pPr algn="l"/>
            <a:r>
              <a:rPr lang="en-US" sz="2000" dirty="0">
                <a:solidFill>
                  <a:schemeClr val="tx1"/>
                </a:solidFill>
              </a:rPr>
              <a:t>The Mojave Project is a transmedia documentary led by Kim Stringfellow exploring the physical, geological and cultural landscape of the Mojave Desert.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752600"/>
            <a:ext cx="2931541" cy="1635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070" y="4584191"/>
            <a:ext cx="2835730" cy="1588009"/>
          </a:xfrm>
          <a:prstGeom prst="rect">
            <a:avLst/>
          </a:prstGeom>
        </p:spPr>
      </p:pic>
    </p:spTree>
    <p:extLst>
      <p:ext uri="{BB962C8B-B14F-4D97-AF65-F5344CB8AC3E}">
        <p14:creationId xmlns:p14="http://schemas.microsoft.com/office/powerpoint/2010/main" val="63136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3"/>
          <p:cNvSpPr>
            <a:spLocks noChangeArrowheads="1"/>
          </p:cNvSpPr>
          <p:nvPr/>
        </p:nvSpPr>
        <p:spPr bwMode="auto">
          <a:xfrm>
            <a:off x="457200" y="38099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9" name="Content Placeholder 2"/>
          <p:cNvSpPr txBox="1">
            <a:spLocks/>
          </p:cNvSpPr>
          <p:nvPr/>
        </p:nvSpPr>
        <p:spPr>
          <a:xfrm>
            <a:off x="457200" y="380999"/>
            <a:ext cx="8229600" cy="6019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Font typeface="Arial" pitchFamily="34" charset="0"/>
              <a:buNone/>
            </a:pPr>
            <a:endParaRPr lang="en-US" sz="2200" b="1" dirty="0"/>
          </a:p>
          <a:p>
            <a:pPr>
              <a:spcBef>
                <a:spcPts val="0"/>
              </a:spcBef>
              <a:buFont typeface="Arial" pitchFamily="34" charset="0"/>
              <a:buNone/>
            </a:pPr>
            <a:r>
              <a:rPr lang="en-US" sz="2200" b="1" dirty="0"/>
              <a:t>	</a:t>
            </a:r>
          </a:p>
          <a:p>
            <a:pPr>
              <a:spcBef>
                <a:spcPts val="0"/>
              </a:spcBef>
              <a:buFont typeface="Arial" pitchFamily="34" charset="0"/>
              <a:buNone/>
            </a:pPr>
            <a:r>
              <a:rPr lang="en-US" sz="2200" b="1" dirty="0"/>
              <a:t>	Review Criteria</a:t>
            </a:r>
          </a:p>
          <a:p>
            <a:pPr>
              <a:spcBef>
                <a:spcPts val="0"/>
              </a:spcBef>
              <a:buFont typeface="Arial" pitchFamily="34" charset="0"/>
              <a:buNone/>
            </a:pPr>
            <a:r>
              <a:rPr lang="en-US" sz="2200" b="1" dirty="0"/>
              <a:t>	</a:t>
            </a:r>
          </a:p>
          <a:p>
            <a:pPr>
              <a:spcBef>
                <a:spcPts val="0"/>
              </a:spcBef>
              <a:buFont typeface="Arial" pitchFamily="34" charset="0"/>
              <a:buNone/>
            </a:pPr>
            <a:r>
              <a:rPr lang="en-US" sz="2200" b="1" dirty="0"/>
              <a:t>	</a:t>
            </a:r>
            <a:r>
              <a:rPr lang="en-US" sz="2000" dirty="0"/>
              <a:t>Applications will be evaluated using the following criteria:</a:t>
            </a:r>
          </a:p>
          <a:p>
            <a:pPr lvl="1">
              <a:spcBef>
                <a:spcPts val="600"/>
              </a:spcBef>
              <a:buFont typeface="Arial" pitchFamily="34" charset="0"/>
              <a:buNone/>
            </a:pPr>
            <a:r>
              <a:rPr lang="en-US" sz="2000" b="1" dirty="0"/>
              <a:t>	Quality </a:t>
            </a:r>
            <a:endParaRPr lang="en-US" sz="2000" dirty="0"/>
          </a:p>
          <a:p>
            <a:pPr lvl="3">
              <a:spcBef>
                <a:spcPts val="300"/>
              </a:spcBef>
              <a:buClr>
                <a:schemeClr val="accent3">
                  <a:lumMod val="75000"/>
                </a:schemeClr>
              </a:buClr>
              <a:buFont typeface="Arial" pitchFamily="34" charset="0"/>
              <a:buChar char="•"/>
            </a:pPr>
            <a:r>
              <a:rPr lang="en-US" dirty="0"/>
              <a:t>Clarity and strength of concept, style and approach </a:t>
            </a:r>
          </a:p>
          <a:p>
            <a:pPr lvl="3">
              <a:spcBef>
                <a:spcPts val="300"/>
              </a:spcBef>
              <a:buClr>
                <a:schemeClr val="accent3">
                  <a:lumMod val="75000"/>
                </a:schemeClr>
              </a:buClr>
              <a:buFont typeface="Arial" pitchFamily="34" charset="0"/>
              <a:buChar char="•"/>
            </a:pPr>
            <a:r>
              <a:rPr lang="en-US" dirty="0"/>
              <a:t>Access and relationship of project team to subject/s</a:t>
            </a:r>
          </a:p>
          <a:p>
            <a:pPr lvl="3">
              <a:spcBef>
                <a:spcPts val="300"/>
              </a:spcBef>
              <a:buClr>
                <a:schemeClr val="accent3">
                  <a:lumMod val="75000"/>
                </a:schemeClr>
              </a:buClr>
              <a:buFont typeface="Arial" pitchFamily="34" charset="0"/>
              <a:buChar char="•"/>
            </a:pPr>
            <a:r>
              <a:rPr lang="en-US" dirty="0"/>
              <a:t>California and national relevance </a:t>
            </a:r>
          </a:p>
          <a:p>
            <a:pPr lvl="3">
              <a:spcBef>
                <a:spcPts val="300"/>
              </a:spcBef>
              <a:buClr>
                <a:schemeClr val="accent3">
                  <a:lumMod val="75000"/>
                </a:schemeClr>
              </a:buClr>
              <a:buFont typeface="Arial" pitchFamily="34" charset="0"/>
              <a:buChar char="•"/>
            </a:pPr>
            <a:r>
              <a:rPr lang="en-US" dirty="0"/>
              <a:t>Depth of humanities content and approach </a:t>
            </a:r>
          </a:p>
          <a:p>
            <a:pPr lvl="3">
              <a:spcBef>
                <a:spcPts val="300"/>
              </a:spcBef>
              <a:buClr>
                <a:schemeClr val="accent3">
                  <a:lumMod val="75000"/>
                </a:schemeClr>
              </a:buClr>
              <a:buFont typeface="Arial" pitchFamily="34" charset="0"/>
              <a:buChar char="•"/>
            </a:pPr>
            <a:r>
              <a:rPr lang="en-US" dirty="0"/>
              <a:t>Experience of project staff and advisors </a:t>
            </a:r>
            <a:endParaRPr lang="en-US" sz="2800" dirty="0"/>
          </a:p>
          <a:p>
            <a:pPr lvl="3">
              <a:spcBef>
                <a:spcPts val="300"/>
              </a:spcBef>
              <a:buClr>
                <a:schemeClr val="accent3">
                  <a:lumMod val="75000"/>
                </a:schemeClr>
              </a:buClr>
              <a:buFont typeface="Arial" pitchFamily="34" charset="0"/>
              <a:buChar char="•"/>
            </a:pPr>
            <a:r>
              <a:rPr lang="en-US" dirty="0"/>
              <a:t>Strength of work-in-progress /sample work</a:t>
            </a:r>
          </a:p>
          <a:p>
            <a:pPr lvl="3">
              <a:spcBef>
                <a:spcPts val="300"/>
              </a:spcBef>
              <a:buClr>
                <a:schemeClr val="accent3">
                  <a:lumMod val="75000"/>
                </a:schemeClr>
              </a:buClr>
              <a:buFont typeface="Arial" pitchFamily="34" charset="0"/>
              <a:buChar char="•"/>
            </a:pPr>
            <a:r>
              <a:rPr lang="en-US" dirty="0"/>
              <a:t>Significance of project goals and impact </a:t>
            </a:r>
          </a:p>
          <a:p>
            <a:pPr lvl="1">
              <a:spcBef>
                <a:spcPts val="300"/>
              </a:spcBef>
              <a:buFont typeface="Arial" pitchFamily="34" charset="0"/>
              <a:buNone/>
            </a:pPr>
            <a:r>
              <a:rPr lang="en-US" sz="2000" b="1" dirty="0"/>
              <a:t>	Capacity </a:t>
            </a:r>
            <a:endParaRPr lang="en-US" sz="2000" dirty="0"/>
          </a:p>
          <a:p>
            <a:pPr lvl="3">
              <a:spcBef>
                <a:spcPts val="300"/>
              </a:spcBef>
              <a:buClr>
                <a:schemeClr val="accent3">
                  <a:lumMod val="75000"/>
                </a:schemeClr>
              </a:buClr>
              <a:buFont typeface="Arial" pitchFamily="34" charset="0"/>
              <a:buChar char="•"/>
            </a:pPr>
            <a:r>
              <a:rPr lang="en-US" dirty="0"/>
              <a:t>Feasibility of budget, timeline, fundraising </a:t>
            </a:r>
          </a:p>
          <a:p>
            <a:pPr marL="1371600" lvl="3" indent="0">
              <a:spcBef>
                <a:spcPts val="300"/>
              </a:spcBef>
              <a:buClr>
                <a:schemeClr val="accent3">
                  <a:lumMod val="75000"/>
                </a:schemeClr>
              </a:buClr>
              <a:buNone/>
            </a:pPr>
            <a:r>
              <a:rPr lang="en-US" dirty="0"/>
              <a:t>	strategy, outreach and evaluation</a:t>
            </a:r>
          </a:p>
          <a:p>
            <a:pPr>
              <a:lnSpc>
                <a:spcPct val="120000"/>
              </a:lnSpc>
              <a:spcBef>
                <a:spcPts val="0"/>
              </a:spcBef>
              <a:buFont typeface="Arial" pitchFamily="34" charset="0"/>
              <a:buNone/>
            </a:pPr>
            <a:endParaRPr lang="en-US" sz="2800" dirty="0"/>
          </a:p>
          <a:p>
            <a:pPr marL="457200" lvl="1" indent="0">
              <a:spcBef>
                <a:spcPts val="0"/>
              </a:spcBef>
              <a:buNone/>
            </a:pPr>
            <a:endParaRPr lang="en-US" sz="2000" dirty="0"/>
          </a:p>
          <a:p>
            <a:pPr>
              <a:spcBef>
                <a:spcPts val="0"/>
              </a:spcBef>
              <a:buFont typeface="Arial" pitchFamily="34" charset="0"/>
              <a:buNone/>
            </a:pPr>
            <a:endParaRPr lang="en-US" sz="2200" dirty="0"/>
          </a:p>
          <a:p>
            <a:pPr>
              <a:spcBef>
                <a:spcPts val="0"/>
              </a:spcBef>
              <a:buFont typeface="Arial" pitchFamily="34" charset="0"/>
              <a:buNone/>
            </a:pPr>
            <a:r>
              <a:rPr lang="en-US" sz="2200" dirty="0"/>
              <a:t>	</a:t>
            </a:r>
          </a:p>
        </p:txBody>
      </p:sp>
      <p:pic>
        <p:nvPicPr>
          <p:cNvPr id="7" name="Picture 6"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Tree>
    <p:extLst>
      <p:ext uri="{BB962C8B-B14F-4D97-AF65-F5344CB8AC3E}">
        <p14:creationId xmlns:p14="http://schemas.microsoft.com/office/powerpoint/2010/main" val="2130978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0999"/>
            <a:ext cx="8229600" cy="5882527"/>
          </a:xfrm>
        </p:spPr>
        <p:txBody>
          <a:bodyPr>
            <a:noAutofit/>
          </a:bodyPr>
          <a:lstStyle/>
          <a:p>
            <a:pPr>
              <a:spcBef>
                <a:spcPts val="0"/>
              </a:spcBef>
              <a:buNone/>
            </a:pPr>
            <a:r>
              <a:rPr lang="en-US" sz="2200" dirty="0"/>
              <a:t>	</a:t>
            </a:r>
          </a:p>
          <a:p>
            <a:pPr>
              <a:spcBef>
                <a:spcPts val="0"/>
              </a:spcBef>
              <a:buNone/>
            </a:pPr>
            <a:r>
              <a:rPr lang="en-US" sz="2200" b="1" dirty="0"/>
              <a:t>	</a:t>
            </a:r>
          </a:p>
          <a:p>
            <a:pPr>
              <a:spcBef>
                <a:spcPts val="0"/>
              </a:spcBef>
              <a:buNone/>
            </a:pPr>
            <a:r>
              <a:rPr lang="en-US" sz="2200" b="1" dirty="0"/>
              <a:t>	The California Documentary Project </a:t>
            </a:r>
            <a:r>
              <a:rPr lang="en-US" sz="2200" dirty="0"/>
              <a:t>(CDP) is a competitive grants program of Cal Humanities that supports documentary film, radio and new media productions that enhance our understanding of California and its cultures, peoples, and histories. Projects must use the humanities to provide context, depth, and perspective and be suitable for California and national audiences through broadcast and/or distribution.</a:t>
            </a:r>
          </a:p>
          <a:p>
            <a:pPr>
              <a:spcBef>
                <a:spcPts val="0"/>
              </a:spcBef>
              <a:buNone/>
            </a:pPr>
            <a:endParaRPr lang="en-US" sz="2200" dirty="0"/>
          </a:p>
          <a:p>
            <a:pPr>
              <a:spcBef>
                <a:spcPts val="0"/>
              </a:spcBef>
              <a:buNone/>
            </a:pPr>
            <a:r>
              <a:rPr lang="en-US" sz="2200" dirty="0"/>
              <a:t>	</a:t>
            </a:r>
            <a:r>
              <a:rPr lang="en-US" sz="2000" b="1" dirty="0"/>
              <a:t>Grant categories:</a:t>
            </a:r>
          </a:p>
          <a:p>
            <a:pPr lvl="1">
              <a:lnSpc>
                <a:spcPct val="120000"/>
              </a:lnSpc>
              <a:spcBef>
                <a:spcPts val="600"/>
              </a:spcBef>
            </a:pPr>
            <a:r>
              <a:rPr lang="en-US" sz="2000" b="1" dirty="0"/>
              <a:t>Research &amp; Development: </a:t>
            </a:r>
            <a:r>
              <a:rPr lang="en-US" sz="2000" dirty="0"/>
              <a:t>Film, radio and new media up to $10,000</a:t>
            </a:r>
          </a:p>
          <a:p>
            <a:pPr lvl="1">
              <a:lnSpc>
                <a:spcPct val="120000"/>
              </a:lnSpc>
              <a:spcBef>
                <a:spcPts val="600"/>
              </a:spcBef>
            </a:pPr>
            <a:r>
              <a:rPr lang="en-US" sz="2000" b="1" dirty="0"/>
              <a:t>Production: </a:t>
            </a:r>
            <a:r>
              <a:rPr lang="en-US" sz="2000" dirty="0"/>
              <a:t>Up to $50,000, but CDP Production grants may range between $20,000 to $50,000.</a:t>
            </a:r>
          </a:p>
          <a:p>
            <a:pPr>
              <a:spcBef>
                <a:spcPts val="0"/>
              </a:spcBef>
              <a:buNone/>
            </a:pPr>
            <a:r>
              <a:rPr lang="en-US" sz="2000" dirty="0"/>
              <a:t>	</a:t>
            </a:r>
          </a:p>
          <a:p>
            <a:pPr>
              <a:spcBef>
                <a:spcPts val="0"/>
              </a:spcBef>
              <a:buNone/>
            </a:pPr>
            <a:r>
              <a:rPr lang="en-US" sz="2000" b="1" dirty="0"/>
              <a:t>	DEADLINE: </a:t>
            </a:r>
            <a:r>
              <a:rPr lang="en-US" sz="2000" dirty="0"/>
              <a:t>5:00 pm on October 1, 2013</a:t>
            </a:r>
          </a:p>
          <a:p>
            <a:pPr>
              <a:spcBef>
                <a:spcPts val="0"/>
              </a:spcBef>
              <a:buNone/>
            </a:pPr>
            <a:endParaRPr lang="en-US" sz="2200" b="1" dirty="0"/>
          </a:p>
          <a:p>
            <a:pPr>
              <a:spcBef>
                <a:spcPts val="0"/>
              </a:spcBef>
            </a:pPr>
            <a:endParaRPr lang="en-US" sz="2200" dirty="0"/>
          </a:p>
        </p:txBody>
      </p:sp>
      <p:sp>
        <p:nvSpPr>
          <p:cNvPr id="8" name="AutoShape 113"/>
          <p:cNvSpPr>
            <a:spLocks noChangeArrowheads="1"/>
          </p:cNvSpPr>
          <p:nvPr/>
        </p:nvSpPr>
        <p:spPr bwMode="auto">
          <a:xfrm>
            <a:off x="457200" y="38099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5" name="Content Placeholder 2"/>
          <p:cNvSpPr txBox="1">
            <a:spLocks/>
          </p:cNvSpPr>
          <p:nvPr/>
        </p:nvSpPr>
        <p:spPr>
          <a:xfrm>
            <a:off x="457200" y="685800"/>
            <a:ext cx="8229600" cy="571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Font typeface="Arial" pitchFamily="34" charset="0"/>
              <a:buNone/>
            </a:pPr>
            <a:endParaRPr lang="en-US" sz="2200" b="1" dirty="0"/>
          </a:p>
          <a:p>
            <a:pPr>
              <a:spcBef>
                <a:spcPts val="0"/>
              </a:spcBef>
              <a:buFont typeface="Arial" pitchFamily="34" charset="0"/>
              <a:buNone/>
            </a:pPr>
            <a:r>
              <a:rPr lang="en-US" sz="2200" b="1" dirty="0"/>
              <a:t>	General Advice</a:t>
            </a:r>
          </a:p>
          <a:p>
            <a:pPr>
              <a:spcBef>
                <a:spcPts val="0"/>
              </a:spcBef>
              <a:buFont typeface="Arial" pitchFamily="34" charset="0"/>
              <a:buNone/>
            </a:pPr>
            <a:endParaRPr lang="en-US" sz="2200" b="1" dirty="0"/>
          </a:p>
          <a:p>
            <a:pPr lvl="1">
              <a:lnSpc>
                <a:spcPct val="150000"/>
              </a:lnSpc>
              <a:spcBef>
                <a:spcPts val="0"/>
              </a:spcBef>
              <a:buClr>
                <a:srgbClr val="C00000"/>
              </a:buClr>
              <a:buSzPct val="100000"/>
              <a:buFont typeface="Arial" pitchFamily="34" charset="0"/>
              <a:buChar char="•"/>
            </a:pPr>
            <a:r>
              <a:rPr lang="en-US" sz="2000" dirty="0"/>
              <a:t>California Humanities often supports projects’ earliest stages  </a:t>
            </a:r>
          </a:p>
          <a:p>
            <a:pPr lvl="1">
              <a:lnSpc>
                <a:spcPct val="150000"/>
              </a:lnSpc>
              <a:spcBef>
                <a:spcPts val="0"/>
              </a:spcBef>
              <a:buClr>
                <a:srgbClr val="C00000"/>
              </a:buClr>
              <a:buSzPct val="100000"/>
              <a:buFont typeface="Arial" pitchFamily="34" charset="0"/>
              <a:buChar char="•"/>
            </a:pPr>
            <a:r>
              <a:rPr lang="en-US" sz="2000" dirty="0"/>
              <a:t>Importance of the proposal</a:t>
            </a:r>
          </a:p>
          <a:p>
            <a:pPr lvl="1">
              <a:lnSpc>
                <a:spcPct val="150000"/>
              </a:lnSpc>
              <a:spcBef>
                <a:spcPts val="0"/>
              </a:spcBef>
              <a:buClr>
                <a:srgbClr val="C00000"/>
              </a:buClr>
              <a:buSzPct val="100000"/>
              <a:buFont typeface="Arial" pitchFamily="34" charset="0"/>
              <a:buChar char="•"/>
            </a:pPr>
            <a:r>
              <a:rPr lang="en-US" sz="2000" dirty="0"/>
              <a:t>Be succinct but don’t skimp on details</a:t>
            </a:r>
          </a:p>
          <a:p>
            <a:pPr lvl="1">
              <a:lnSpc>
                <a:spcPct val="150000"/>
              </a:lnSpc>
              <a:spcBef>
                <a:spcPts val="0"/>
              </a:spcBef>
              <a:buClr>
                <a:srgbClr val="C00000"/>
              </a:buClr>
              <a:buSzPct val="100000"/>
              <a:buFont typeface="Arial" pitchFamily="34" charset="0"/>
              <a:buChar char="•"/>
            </a:pPr>
            <a:r>
              <a:rPr lang="en-US" sz="2000" dirty="0"/>
              <a:t>Anticipate and minimize possible questions</a:t>
            </a:r>
          </a:p>
          <a:p>
            <a:pPr lvl="1">
              <a:lnSpc>
                <a:spcPct val="150000"/>
              </a:lnSpc>
              <a:spcBef>
                <a:spcPts val="0"/>
              </a:spcBef>
              <a:buClr>
                <a:srgbClr val="C00000"/>
              </a:buClr>
              <a:buSzPct val="100000"/>
              <a:buFont typeface="Arial" pitchFamily="34" charset="0"/>
              <a:buChar char="•"/>
            </a:pPr>
            <a:r>
              <a:rPr lang="en-US" sz="2000" dirty="0"/>
              <a:t>Leave adequate time to complete application</a:t>
            </a:r>
          </a:p>
          <a:p>
            <a:pPr lvl="1">
              <a:lnSpc>
                <a:spcPct val="150000"/>
              </a:lnSpc>
              <a:spcBef>
                <a:spcPts val="0"/>
              </a:spcBef>
              <a:buClr>
                <a:srgbClr val="C00000"/>
              </a:buClr>
              <a:buSzPct val="100000"/>
              <a:buFont typeface="Arial" pitchFamily="34" charset="0"/>
              <a:buChar char="•"/>
            </a:pPr>
            <a:r>
              <a:rPr lang="en-US" sz="2000" dirty="0"/>
              <a:t>Do not try to shoehorn your project to fit CDP, but…</a:t>
            </a:r>
          </a:p>
          <a:p>
            <a:pPr lvl="1">
              <a:lnSpc>
                <a:spcPct val="150000"/>
              </a:lnSpc>
              <a:spcBef>
                <a:spcPts val="0"/>
              </a:spcBef>
              <a:buClr>
                <a:srgbClr val="C00000"/>
              </a:buClr>
              <a:buSzPct val="100000"/>
              <a:buFont typeface="Arial" pitchFamily="34" charset="0"/>
              <a:buChar char="•"/>
            </a:pPr>
            <a:r>
              <a:rPr lang="en-US" sz="2000" dirty="0"/>
              <a:t>Feel free to contact us with questions</a:t>
            </a:r>
          </a:p>
          <a:p>
            <a:pPr lvl="1">
              <a:spcBef>
                <a:spcPts val="0"/>
              </a:spcBef>
            </a:pPr>
            <a:endParaRPr lang="en-US" sz="2000" dirty="0"/>
          </a:p>
          <a:p>
            <a:pPr lvl="1">
              <a:spcBef>
                <a:spcPts val="600"/>
              </a:spcBef>
              <a:buFont typeface="Arial" pitchFamily="34" charset="0"/>
              <a:buNone/>
            </a:pPr>
            <a:r>
              <a:rPr lang="en-US" sz="2000" b="1" dirty="0"/>
              <a:t>	</a:t>
            </a:r>
            <a:endParaRPr lang="en-US" dirty="0"/>
          </a:p>
          <a:p>
            <a:pPr lvl="1">
              <a:spcBef>
                <a:spcPts val="0"/>
              </a:spcBef>
            </a:pPr>
            <a:endParaRPr lang="en-US" sz="2000" dirty="0"/>
          </a:p>
          <a:p>
            <a:pPr lvl="1">
              <a:spcBef>
                <a:spcPts val="0"/>
              </a:spcBef>
            </a:pPr>
            <a:endParaRPr lang="en-US" sz="2000" dirty="0"/>
          </a:p>
          <a:p>
            <a:pPr>
              <a:spcBef>
                <a:spcPts val="0"/>
              </a:spcBef>
              <a:buFont typeface="Arial" pitchFamily="34" charset="0"/>
              <a:buNone/>
            </a:pPr>
            <a:endParaRPr lang="en-US" sz="2200" dirty="0"/>
          </a:p>
          <a:p>
            <a:pPr>
              <a:spcBef>
                <a:spcPts val="0"/>
              </a:spcBef>
              <a:buFont typeface="Arial" pitchFamily="34" charset="0"/>
              <a:buNone/>
            </a:pPr>
            <a:r>
              <a:rPr lang="en-US" sz="2200" dirty="0"/>
              <a:t>	</a:t>
            </a:r>
          </a:p>
        </p:txBody>
      </p:sp>
      <p:pic>
        <p:nvPicPr>
          <p:cNvPr id="7" name="Picture 6"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Tree>
    <p:extLst>
      <p:ext uri="{BB962C8B-B14F-4D97-AF65-F5344CB8AC3E}">
        <p14:creationId xmlns:p14="http://schemas.microsoft.com/office/powerpoint/2010/main" val="17761576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3">
            <a:extLst>
              <a:ext uri="{FF2B5EF4-FFF2-40B4-BE49-F238E27FC236}">
                <a16:creationId xmlns:a16="http://schemas.microsoft.com/office/drawing/2014/main" id="{6FD713E5-3E40-471C-A57D-190FC988339D}"/>
              </a:ext>
            </a:extLst>
          </p:cNvPr>
          <p:cNvSpPr>
            <a:spLocks noChangeArrowheads="1"/>
          </p:cNvSpPr>
          <p:nvPr/>
        </p:nvSpPr>
        <p:spPr bwMode="auto">
          <a:xfrm>
            <a:off x="533400" y="33654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4" name="Content Placeholder 2">
            <a:extLst>
              <a:ext uri="{FF2B5EF4-FFF2-40B4-BE49-F238E27FC236}">
                <a16:creationId xmlns:a16="http://schemas.microsoft.com/office/drawing/2014/main" id="{FC226928-61B4-46D0-9EAF-71997655FEDC}"/>
              </a:ext>
            </a:extLst>
          </p:cNvPr>
          <p:cNvSpPr txBox="1">
            <a:spLocks/>
          </p:cNvSpPr>
          <p:nvPr/>
        </p:nvSpPr>
        <p:spPr>
          <a:xfrm>
            <a:off x="533400" y="1066800"/>
            <a:ext cx="8154988" cy="4992007"/>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Aft>
                <a:spcPts val="1200"/>
              </a:spcAft>
              <a:buClr>
                <a:srgbClr val="C00000"/>
              </a:buClr>
              <a:buNone/>
            </a:pPr>
            <a:r>
              <a:rPr lang="en-US" sz="2000" b="1" dirty="0"/>
              <a:t>What Happens Next?</a:t>
            </a:r>
          </a:p>
          <a:p>
            <a:pPr marL="457200" lvl="1" indent="0">
              <a:spcAft>
                <a:spcPts val="1200"/>
              </a:spcAft>
              <a:buClr>
                <a:srgbClr val="C00000"/>
              </a:buClr>
              <a:buNone/>
            </a:pPr>
            <a:r>
              <a:rPr lang="en-US" sz="2000" b="1" dirty="0"/>
              <a:t>Review Process</a:t>
            </a:r>
            <a:r>
              <a:rPr lang="en-US" sz="2000" b="1" dirty="0">
                <a:solidFill>
                  <a:srgbClr val="FF0000"/>
                </a:solidFill>
              </a:rPr>
              <a:t> </a:t>
            </a:r>
          </a:p>
          <a:p>
            <a:pPr lvl="1">
              <a:spcAft>
                <a:spcPts val="1200"/>
              </a:spcAft>
              <a:buClr>
                <a:srgbClr val="C00000"/>
              </a:buClr>
              <a:buFont typeface="Arial" panose="020B0604020202020204" pitchFamily="34" charset="0"/>
              <a:buChar char="•"/>
            </a:pPr>
            <a:r>
              <a:rPr lang="en-US" sz="2000" dirty="0"/>
              <a:t>Multi-stage review: peer, board and staff participation</a:t>
            </a:r>
          </a:p>
          <a:p>
            <a:pPr lvl="1">
              <a:spcAft>
                <a:spcPts val="1200"/>
              </a:spcAft>
              <a:buClr>
                <a:srgbClr val="C00000"/>
              </a:buClr>
              <a:buFont typeface="Arial" panose="020B0604020202020204" pitchFamily="34" charset="0"/>
              <a:buChar char="•"/>
            </a:pPr>
            <a:r>
              <a:rPr lang="en-US" sz="2000" dirty="0"/>
              <a:t>Approximately 4 months</a:t>
            </a:r>
          </a:p>
          <a:p>
            <a:pPr marL="457200" lvl="1" indent="0">
              <a:spcAft>
                <a:spcPts val="1200"/>
              </a:spcAft>
              <a:buClr>
                <a:srgbClr val="C00000"/>
              </a:buClr>
              <a:buNone/>
            </a:pPr>
            <a:r>
              <a:rPr lang="en-US" sz="2000" b="1" dirty="0"/>
              <a:t>Notification and Awards</a:t>
            </a:r>
            <a:r>
              <a:rPr lang="en-US" sz="2000" dirty="0"/>
              <a:t> </a:t>
            </a:r>
          </a:p>
          <a:p>
            <a:pPr lvl="1">
              <a:spcAft>
                <a:spcPts val="1200"/>
              </a:spcAft>
              <a:buClr>
                <a:srgbClr val="C00000"/>
              </a:buClr>
              <a:buFont typeface="Arial" panose="020B0604020202020204" pitchFamily="34" charset="0"/>
              <a:buChar char="•"/>
            </a:pPr>
            <a:r>
              <a:rPr lang="en-US" sz="2000" dirty="0"/>
              <a:t>If funded:</a:t>
            </a:r>
          </a:p>
          <a:p>
            <a:pPr lvl="2">
              <a:spcAft>
                <a:spcPts val="1200"/>
              </a:spcAft>
              <a:buClr>
                <a:srgbClr val="C00000"/>
              </a:buClr>
            </a:pPr>
            <a:r>
              <a:rPr lang="en-US" sz="2000" dirty="0"/>
              <a:t>Grant agreements and disbursement schedule</a:t>
            </a:r>
          </a:p>
          <a:p>
            <a:pPr lvl="1">
              <a:spcAft>
                <a:spcPts val="1200"/>
              </a:spcAft>
              <a:buClr>
                <a:srgbClr val="C00000"/>
              </a:buClr>
              <a:buFont typeface="Arial" panose="020B0604020202020204" pitchFamily="34" charset="0"/>
              <a:buChar char="•"/>
            </a:pPr>
            <a:r>
              <a:rPr lang="en-US" sz="2000" dirty="0"/>
              <a:t>If declined:</a:t>
            </a:r>
          </a:p>
          <a:p>
            <a:pPr lvl="2">
              <a:spcAft>
                <a:spcPts val="1200"/>
              </a:spcAft>
              <a:buClr>
                <a:srgbClr val="C00000"/>
              </a:buClr>
            </a:pPr>
            <a:r>
              <a:rPr lang="en-US" sz="2000" dirty="0"/>
              <a:t>Options for obtaining reviewer comments</a:t>
            </a:r>
          </a:p>
          <a:p>
            <a:pPr lvl="2">
              <a:spcAft>
                <a:spcPts val="1200"/>
              </a:spcAft>
              <a:buClr>
                <a:srgbClr val="C00000"/>
              </a:buClr>
            </a:pPr>
            <a:r>
              <a:rPr lang="en-US" sz="2000" dirty="0"/>
              <a:t>Revised applications welcomed </a:t>
            </a:r>
          </a:p>
          <a:p>
            <a:pPr marL="968375" lvl="1" indent="-225425">
              <a:spcAft>
                <a:spcPts val="1200"/>
              </a:spcAft>
              <a:buClr>
                <a:srgbClr val="C00000"/>
              </a:buClr>
              <a:buFont typeface="Arial" pitchFamily="34" charset="0"/>
              <a:buChar char="•"/>
            </a:pPr>
            <a:endParaRPr lang="en-US" sz="2000" dirty="0"/>
          </a:p>
        </p:txBody>
      </p:sp>
      <p:sp>
        <p:nvSpPr>
          <p:cNvPr id="5" name="Slide Number Placeholder 1">
            <a:extLst>
              <a:ext uri="{FF2B5EF4-FFF2-40B4-BE49-F238E27FC236}">
                <a16:creationId xmlns:a16="http://schemas.microsoft.com/office/drawing/2014/main" id="{0B3776FF-6892-423B-A577-09C75994C165}"/>
              </a:ext>
            </a:extLst>
          </p:cNvPr>
          <p:cNvSpPr>
            <a:spLocks noGrp="1"/>
          </p:cNvSpPr>
          <p:nvPr>
            <p:ph type="sldNum" sz="quarter" idx="12"/>
          </p:nvPr>
        </p:nvSpPr>
        <p:spPr>
          <a:xfrm>
            <a:off x="6553200" y="6356350"/>
            <a:ext cx="2133600" cy="365125"/>
          </a:xfrm>
        </p:spPr>
        <p:txBody>
          <a:bodyPr/>
          <a:lstStyle/>
          <a:p>
            <a:fld id="{6F7A9613-2CD9-4D10-AB66-AC8D772D718D}" type="slidenum">
              <a:rPr lang="en-US" smtClean="0">
                <a:latin typeface="+mn-lt"/>
              </a:rPr>
              <a:pPr/>
              <a:t>14</a:t>
            </a:fld>
            <a:endParaRPr lang="en-US">
              <a:latin typeface="+mn-lt"/>
            </a:endParaRPr>
          </a:p>
        </p:txBody>
      </p:sp>
      <p:pic>
        <p:nvPicPr>
          <p:cNvPr id="6" name="Picture 1" descr="C:\Users\Felicia\Documents\CA Story Fund\CSF Admin docs\2015 Toolkit\3. CS Logos and Acknowledgement\CALHUM_Logo_RGB_web.jpg">
            <a:extLst>
              <a:ext uri="{FF2B5EF4-FFF2-40B4-BE49-F238E27FC236}">
                <a16:creationId xmlns:a16="http://schemas.microsoft.com/office/drawing/2014/main" id="{D7F26E8F-C848-4A25-AFFD-98937AE19798}"/>
              </a:ext>
            </a:extLst>
          </p:cNvPr>
          <p:cNvPicPr>
            <a:picLocks noChangeAspect="1" noChangeArrowheads="1"/>
          </p:cNvPicPr>
          <p:nvPr/>
        </p:nvPicPr>
        <p:blipFill>
          <a:blip r:embed="rId2" cstate="print"/>
          <a:srcRect/>
          <a:stretch>
            <a:fillRect/>
          </a:stretch>
        </p:blipFill>
        <p:spPr bwMode="auto">
          <a:xfrm>
            <a:off x="7543800" y="5638800"/>
            <a:ext cx="1293159" cy="785132"/>
          </a:xfrm>
          <a:prstGeom prst="rect">
            <a:avLst/>
          </a:prstGeom>
          <a:noFill/>
        </p:spPr>
      </p:pic>
    </p:spTree>
    <p:extLst>
      <p:ext uri="{BB962C8B-B14F-4D97-AF65-F5344CB8AC3E}">
        <p14:creationId xmlns:p14="http://schemas.microsoft.com/office/powerpoint/2010/main" val="165219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0999"/>
            <a:ext cx="8229600" cy="5882527"/>
          </a:xfrm>
        </p:spPr>
        <p:txBody>
          <a:bodyPr>
            <a:noAutofit/>
          </a:bodyPr>
          <a:lstStyle/>
          <a:p>
            <a:pPr>
              <a:spcBef>
                <a:spcPts val="0"/>
              </a:spcBef>
              <a:buNone/>
            </a:pPr>
            <a:r>
              <a:rPr lang="en-US" sz="2200" dirty="0"/>
              <a:t>	</a:t>
            </a:r>
          </a:p>
          <a:p>
            <a:pPr>
              <a:spcBef>
                <a:spcPts val="0"/>
              </a:spcBef>
              <a:buNone/>
            </a:pPr>
            <a:r>
              <a:rPr lang="en-US" sz="2200" b="1" dirty="0"/>
              <a:t>	</a:t>
            </a:r>
          </a:p>
          <a:p>
            <a:pPr>
              <a:spcBef>
                <a:spcPts val="0"/>
              </a:spcBef>
              <a:buNone/>
            </a:pPr>
            <a:r>
              <a:rPr lang="en-US" sz="2200" b="1" dirty="0"/>
              <a:t>	The California Documentary Project </a:t>
            </a:r>
            <a:r>
              <a:rPr lang="en-US" sz="2200" dirty="0"/>
              <a:t>(CDP) is a competitive grants program of Cal Humanities that supports documentary film, radio and new media productions that enhance our understanding of California and its cultures, peoples, and histories. Projects must use the humanities to provide context, depth, and perspective and be suitable for California and national audiences through broadcast and/or distribution.</a:t>
            </a:r>
          </a:p>
          <a:p>
            <a:pPr>
              <a:spcBef>
                <a:spcPts val="0"/>
              </a:spcBef>
              <a:buNone/>
            </a:pPr>
            <a:endParaRPr lang="en-US" sz="2200" dirty="0"/>
          </a:p>
          <a:p>
            <a:pPr>
              <a:spcBef>
                <a:spcPts val="0"/>
              </a:spcBef>
              <a:buNone/>
            </a:pPr>
            <a:r>
              <a:rPr lang="en-US" sz="2200" dirty="0"/>
              <a:t>	</a:t>
            </a:r>
            <a:r>
              <a:rPr lang="en-US" sz="2000" b="1" dirty="0"/>
              <a:t>Grant categories:</a:t>
            </a:r>
          </a:p>
          <a:p>
            <a:pPr lvl="1">
              <a:lnSpc>
                <a:spcPct val="120000"/>
              </a:lnSpc>
              <a:spcBef>
                <a:spcPts val="600"/>
              </a:spcBef>
            </a:pPr>
            <a:r>
              <a:rPr lang="en-US" sz="2000" b="1" dirty="0"/>
              <a:t>Research &amp; Development: </a:t>
            </a:r>
            <a:r>
              <a:rPr lang="en-US" sz="2000" dirty="0"/>
              <a:t>Film, radio and new media up to $10,000</a:t>
            </a:r>
          </a:p>
          <a:p>
            <a:pPr lvl="1">
              <a:lnSpc>
                <a:spcPct val="120000"/>
              </a:lnSpc>
              <a:spcBef>
                <a:spcPts val="600"/>
              </a:spcBef>
            </a:pPr>
            <a:r>
              <a:rPr lang="en-US" sz="2000" b="1" dirty="0"/>
              <a:t>Production: </a:t>
            </a:r>
            <a:r>
              <a:rPr lang="en-US" sz="2000" dirty="0"/>
              <a:t>Up to $50,000, but CDP Production grants may range between $20,000 to $50,000.</a:t>
            </a:r>
          </a:p>
          <a:p>
            <a:pPr>
              <a:spcBef>
                <a:spcPts val="0"/>
              </a:spcBef>
              <a:buNone/>
            </a:pPr>
            <a:r>
              <a:rPr lang="en-US" sz="2000" dirty="0"/>
              <a:t>	</a:t>
            </a:r>
          </a:p>
          <a:p>
            <a:pPr>
              <a:spcBef>
                <a:spcPts val="0"/>
              </a:spcBef>
              <a:buNone/>
            </a:pPr>
            <a:r>
              <a:rPr lang="en-US" sz="2000" b="1" dirty="0"/>
              <a:t>	DEADLINE: </a:t>
            </a:r>
            <a:r>
              <a:rPr lang="en-US" sz="2000" dirty="0"/>
              <a:t>5:00 pm on October 1, 2013</a:t>
            </a:r>
          </a:p>
          <a:p>
            <a:pPr>
              <a:spcBef>
                <a:spcPts val="0"/>
              </a:spcBef>
              <a:buNone/>
            </a:pPr>
            <a:endParaRPr lang="en-US" sz="2200" b="1" dirty="0"/>
          </a:p>
          <a:p>
            <a:pPr>
              <a:spcBef>
                <a:spcPts val="0"/>
              </a:spcBef>
            </a:pPr>
            <a:endParaRPr lang="en-US" sz="2200" dirty="0"/>
          </a:p>
        </p:txBody>
      </p:sp>
      <p:sp>
        <p:nvSpPr>
          <p:cNvPr id="8" name="AutoShape 113"/>
          <p:cNvSpPr>
            <a:spLocks noChangeArrowheads="1"/>
          </p:cNvSpPr>
          <p:nvPr/>
        </p:nvSpPr>
        <p:spPr bwMode="auto">
          <a:xfrm>
            <a:off x="457200" y="38099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5" name="Content Placeholder 2"/>
          <p:cNvSpPr txBox="1">
            <a:spLocks/>
          </p:cNvSpPr>
          <p:nvPr/>
        </p:nvSpPr>
        <p:spPr>
          <a:xfrm>
            <a:off x="457200" y="533400"/>
            <a:ext cx="7924800" cy="609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Font typeface="Arial" pitchFamily="34" charset="0"/>
              <a:buNone/>
            </a:pPr>
            <a:endParaRPr lang="en-US" sz="2200" b="1" dirty="0"/>
          </a:p>
          <a:p>
            <a:pPr algn="ctr">
              <a:spcBef>
                <a:spcPts val="0"/>
              </a:spcBef>
              <a:buFont typeface="Arial" pitchFamily="34" charset="0"/>
              <a:buNone/>
            </a:pPr>
            <a:r>
              <a:rPr lang="en-US" sz="2200" b="1" u="sng" dirty="0"/>
              <a:t>Questions?</a:t>
            </a:r>
          </a:p>
          <a:p>
            <a:pPr>
              <a:spcBef>
                <a:spcPts val="0"/>
              </a:spcBef>
              <a:buFont typeface="Arial" pitchFamily="34" charset="0"/>
              <a:buNone/>
            </a:pPr>
            <a:endParaRPr lang="en-US" sz="2200" b="1" u="sng" dirty="0"/>
          </a:p>
          <a:p>
            <a:pPr marL="457200" lvl="1" indent="0" algn="ctr">
              <a:spcBef>
                <a:spcPts val="0"/>
              </a:spcBef>
              <a:buClr>
                <a:srgbClr val="C00000"/>
              </a:buClr>
              <a:buSzPct val="107000"/>
              <a:buNone/>
            </a:pPr>
            <a:r>
              <a:rPr lang="en-US" sz="2000" b="1" dirty="0"/>
              <a:t>Questions about eligibility, grant guidelines or the </a:t>
            </a:r>
          </a:p>
          <a:p>
            <a:pPr marL="457200" lvl="1" indent="0" algn="ctr">
              <a:spcBef>
                <a:spcPts val="0"/>
              </a:spcBef>
              <a:buClr>
                <a:srgbClr val="C00000"/>
              </a:buClr>
              <a:buSzPct val="107000"/>
              <a:buNone/>
            </a:pPr>
            <a:r>
              <a:rPr lang="en-US" sz="2000" b="1" dirty="0"/>
              <a:t>CDP grant program in general?</a:t>
            </a:r>
          </a:p>
          <a:p>
            <a:pPr marL="457200" lvl="1" indent="0" algn="ctr">
              <a:spcBef>
                <a:spcPts val="0"/>
              </a:spcBef>
              <a:buClr>
                <a:srgbClr val="C00000"/>
              </a:buClr>
              <a:buSzPct val="107000"/>
              <a:buNone/>
            </a:pPr>
            <a:endParaRPr lang="en-US" sz="2000" dirty="0"/>
          </a:p>
          <a:p>
            <a:pPr marL="457200" lvl="1" indent="0" algn="ctr">
              <a:spcBef>
                <a:spcPts val="0"/>
              </a:spcBef>
              <a:buClr>
                <a:srgbClr val="C00000"/>
              </a:buClr>
              <a:buSzPct val="107000"/>
              <a:buNone/>
            </a:pPr>
            <a:r>
              <a:rPr lang="en-US" sz="2000" dirty="0"/>
              <a:t>John Lightfoot, Senior Program Officer</a:t>
            </a:r>
          </a:p>
          <a:p>
            <a:pPr marL="457200" lvl="1" indent="0" algn="ctr">
              <a:spcBef>
                <a:spcPts val="0"/>
              </a:spcBef>
              <a:buClr>
                <a:srgbClr val="C00000"/>
              </a:buClr>
              <a:buSzPct val="107000"/>
              <a:buNone/>
            </a:pPr>
            <a:r>
              <a:rPr lang="en-US" sz="2000" dirty="0">
                <a:solidFill>
                  <a:schemeClr val="accent6">
                    <a:lumMod val="75000"/>
                  </a:schemeClr>
                </a:solidFill>
              </a:rPr>
              <a:t>jlightfoot@calhum.org </a:t>
            </a:r>
          </a:p>
          <a:p>
            <a:pPr marL="457200" lvl="1" indent="0" algn="ctr">
              <a:spcBef>
                <a:spcPts val="0"/>
              </a:spcBef>
              <a:buClr>
                <a:srgbClr val="C00000"/>
              </a:buClr>
              <a:buSzPct val="108000"/>
              <a:buNone/>
            </a:pPr>
            <a:endParaRPr lang="en-US" sz="2000" b="1" dirty="0"/>
          </a:p>
          <a:p>
            <a:pPr marL="457200" lvl="1" indent="0" algn="ctr">
              <a:spcBef>
                <a:spcPts val="0"/>
              </a:spcBef>
              <a:buClr>
                <a:srgbClr val="C00000"/>
              </a:buClr>
              <a:buSzPct val="108000"/>
              <a:buNone/>
            </a:pPr>
            <a:r>
              <a:rPr lang="en-US" sz="2000" b="1" dirty="0"/>
              <a:t>Technical questions about the online application process and reporting requirements? </a:t>
            </a:r>
            <a:br>
              <a:rPr lang="en-US" sz="1800" dirty="0"/>
            </a:br>
            <a:endParaRPr lang="en-US" sz="1800" dirty="0"/>
          </a:p>
          <a:p>
            <a:pPr marL="457200" lvl="1" indent="0" algn="ctr">
              <a:spcBef>
                <a:spcPts val="0"/>
              </a:spcBef>
              <a:buClr>
                <a:srgbClr val="C00000"/>
              </a:buClr>
              <a:buSzPct val="108000"/>
              <a:buNone/>
            </a:pPr>
            <a:r>
              <a:rPr lang="en-US" sz="2000" b="1" dirty="0"/>
              <a:t>	</a:t>
            </a:r>
            <a:r>
              <a:rPr lang="en-US" sz="2000" dirty="0"/>
              <a:t>Debra White, Grants Manager</a:t>
            </a:r>
          </a:p>
          <a:p>
            <a:pPr marL="457200" lvl="1" indent="0" algn="ctr">
              <a:spcBef>
                <a:spcPts val="0"/>
              </a:spcBef>
              <a:buClr>
                <a:srgbClr val="C00000"/>
              </a:buClr>
              <a:buSzPct val="108000"/>
              <a:buNone/>
            </a:pPr>
            <a:r>
              <a:rPr lang="en-US" sz="2000" dirty="0">
                <a:solidFill>
                  <a:schemeClr val="accent6">
                    <a:lumMod val="75000"/>
                  </a:schemeClr>
                </a:solidFill>
              </a:rPr>
              <a:t>dwhite@calhum.org</a:t>
            </a:r>
          </a:p>
          <a:p>
            <a:pPr marL="457200" lvl="1" indent="0">
              <a:spcBef>
                <a:spcPts val="0"/>
              </a:spcBef>
              <a:buClr>
                <a:srgbClr val="C00000"/>
              </a:buClr>
              <a:buSzPct val="108000"/>
              <a:buNone/>
            </a:pPr>
            <a:endParaRPr lang="en-US" sz="2000" b="1" dirty="0">
              <a:solidFill>
                <a:schemeClr val="accent6">
                  <a:lumMod val="75000"/>
                </a:schemeClr>
              </a:solidFill>
            </a:endParaRPr>
          </a:p>
          <a:p>
            <a:pPr marL="457200" lvl="1" indent="0" algn="ctr">
              <a:spcBef>
                <a:spcPts val="0"/>
              </a:spcBef>
              <a:buClr>
                <a:srgbClr val="C00000"/>
              </a:buClr>
              <a:buSzPct val="108000"/>
              <a:buNone/>
            </a:pPr>
            <a:r>
              <a:rPr lang="en-US" sz="2000" dirty="0"/>
              <a:t>Thank you and good luck!</a:t>
            </a:r>
          </a:p>
          <a:p>
            <a:pPr>
              <a:lnSpc>
                <a:spcPct val="120000"/>
              </a:lnSpc>
              <a:spcBef>
                <a:spcPts val="0"/>
              </a:spcBef>
              <a:buFont typeface="Arial" pitchFamily="34" charset="0"/>
              <a:buNone/>
            </a:pPr>
            <a:endParaRPr lang="en-US" sz="2800" dirty="0"/>
          </a:p>
          <a:p>
            <a:pPr>
              <a:lnSpc>
                <a:spcPct val="120000"/>
              </a:lnSpc>
              <a:spcBef>
                <a:spcPts val="0"/>
              </a:spcBef>
              <a:buFont typeface="Arial" pitchFamily="34" charset="0"/>
              <a:buNone/>
            </a:pPr>
            <a:endParaRPr lang="en-US" sz="2800" dirty="0"/>
          </a:p>
          <a:p>
            <a:pPr lvl="1">
              <a:spcBef>
                <a:spcPts val="0"/>
              </a:spcBef>
            </a:pPr>
            <a:endParaRPr lang="en-US" sz="2000" dirty="0"/>
          </a:p>
          <a:p>
            <a:pPr lvl="1">
              <a:spcBef>
                <a:spcPts val="0"/>
              </a:spcBef>
            </a:pPr>
            <a:endParaRPr lang="en-US" sz="2000" dirty="0"/>
          </a:p>
          <a:p>
            <a:pPr>
              <a:spcBef>
                <a:spcPts val="0"/>
              </a:spcBef>
              <a:buFont typeface="Arial" pitchFamily="34" charset="0"/>
              <a:buNone/>
            </a:pPr>
            <a:endParaRPr lang="en-US" sz="2200" dirty="0"/>
          </a:p>
          <a:p>
            <a:pPr>
              <a:spcBef>
                <a:spcPts val="0"/>
              </a:spcBef>
              <a:buFont typeface="Arial" pitchFamily="34" charset="0"/>
              <a:buNone/>
            </a:pPr>
            <a:r>
              <a:rPr lang="en-US" sz="2200" dirty="0"/>
              <a:t>	</a:t>
            </a:r>
          </a:p>
        </p:txBody>
      </p:sp>
      <p:pic>
        <p:nvPicPr>
          <p:cNvPr id="7" name="Picture 6"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Tree>
    <p:extLst>
      <p:ext uri="{BB962C8B-B14F-4D97-AF65-F5344CB8AC3E}">
        <p14:creationId xmlns:p14="http://schemas.microsoft.com/office/powerpoint/2010/main" val="24814646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3"/>
          <p:cNvSpPr>
            <a:spLocks noChangeArrowheads="1"/>
          </p:cNvSpPr>
          <p:nvPr/>
        </p:nvSpPr>
        <p:spPr bwMode="auto">
          <a:xfrm>
            <a:off x="247650" y="259410"/>
            <a:ext cx="8686800" cy="6293790"/>
          </a:xfrm>
          <a:prstGeom prst="roundRect">
            <a:avLst>
              <a:gd name="adj" fmla="val 2912"/>
            </a:avLst>
          </a:prstGeom>
          <a:solidFill>
            <a:schemeClr val="bg1">
              <a:lumMod val="95000"/>
            </a:schemeClr>
          </a:solidFill>
          <a:ln w="9525" algn="ctr">
            <a:noFill/>
            <a:round/>
            <a:headEnd/>
            <a:tailEnd/>
          </a:ln>
        </p:spPr>
        <p:txBody>
          <a:bodyPr wrap="none" anchor="ctr"/>
          <a:lstStyle/>
          <a:p>
            <a:pPr algn="ctr"/>
            <a:endParaRPr lang="en-US" dirty="0">
              <a:cs typeface="Arial" charset="0"/>
            </a:endParaRPr>
          </a:p>
        </p:txBody>
      </p:sp>
      <p:sp>
        <p:nvSpPr>
          <p:cNvPr id="8" name="Title 6"/>
          <p:cNvSpPr>
            <a:spLocks noGrp="1"/>
          </p:cNvSpPr>
          <p:nvPr>
            <p:ph type="title"/>
          </p:nvPr>
        </p:nvSpPr>
        <p:spPr>
          <a:xfrm>
            <a:off x="247650" y="381000"/>
            <a:ext cx="8686800" cy="4117841"/>
          </a:xfrm>
        </p:spPr>
        <p:txBody>
          <a:bodyPr anchor="t">
            <a:normAutofit/>
          </a:bodyPr>
          <a:lstStyle/>
          <a:p>
            <a:pPr algn="ctr">
              <a:spcBef>
                <a:spcPts val="600"/>
              </a:spcBef>
            </a:pPr>
            <a:br>
              <a:rPr lang="en-US" sz="2800" dirty="0">
                <a:solidFill>
                  <a:schemeClr val="tx1"/>
                </a:solidFill>
              </a:rPr>
            </a:br>
            <a:r>
              <a:rPr lang="en-US" sz="2400" dirty="0">
                <a:solidFill>
                  <a:schemeClr val="tx1"/>
                </a:solidFill>
              </a:rPr>
              <a:t>2019 CALIFORNIA DOCUMENTARY PROJECT</a:t>
            </a:r>
            <a:br>
              <a:rPr lang="en-US" sz="2400" dirty="0">
                <a:solidFill>
                  <a:schemeClr val="tx1"/>
                </a:solidFill>
              </a:rPr>
            </a:br>
            <a:br>
              <a:rPr lang="en-US" sz="2800" dirty="0">
                <a:solidFill>
                  <a:schemeClr val="tx1"/>
                </a:solidFill>
              </a:rPr>
            </a:br>
            <a:br>
              <a:rPr lang="en-US" sz="2400" dirty="0">
                <a:solidFill>
                  <a:schemeClr val="tx1"/>
                </a:solidFill>
              </a:rPr>
            </a:br>
            <a:br>
              <a:rPr lang="en-US" sz="2000" dirty="0">
                <a:solidFill>
                  <a:schemeClr val="tx1">
                    <a:lumMod val="95000"/>
                    <a:lumOff val="5000"/>
                  </a:schemeClr>
                </a:solidFill>
              </a:rPr>
            </a:br>
            <a:endParaRPr lang="en-US" sz="2400" dirty="0">
              <a:solidFill>
                <a:schemeClr val="tx1"/>
              </a:solidFill>
            </a:endParaRPr>
          </a:p>
        </p:txBody>
      </p:sp>
      <p:pic>
        <p:nvPicPr>
          <p:cNvPr id="6" name="Picture 5" descr="CalHum_RGB1807_424_300dpi_transparenc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256" y="1905000"/>
            <a:ext cx="5405488" cy="2702744"/>
          </a:xfrm>
          <a:prstGeom prst="rect">
            <a:avLst/>
          </a:prstGeom>
        </p:spPr>
      </p:pic>
    </p:spTree>
    <p:extLst>
      <p:ext uri="{BB962C8B-B14F-4D97-AF65-F5344CB8AC3E}">
        <p14:creationId xmlns:p14="http://schemas.microsoft.com/office/powerpoint/2010/main" val="27166340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3"/>
          <p:cNvSpPr>
            <a:spLocks noChangeArrowheads="1"/>
          </p:cNvSpPr>
          <p:nvPr/>
        </p:nvSpPr>
        <p:spPr bwMode="auto">
          <a:xfrm>
            <a:off x="457200" y="457200"/>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a:cs typeface="Arial" charset="0"/>
            </a:endParaRPr>
          </a:p>
        </p:txBody>
      </p:sp>
      <p:pic>
        <p:nvPicPr>
          <p:cNvPr id="6" name="Picture 5" descr="CalHum_RGB1807_424_300dpi_transparenc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
        <p:nvSpPr>
          <p:cNvPr id="10" name="Content Placeholder 2"/>
          <p:cNvSpPr txBox="1">
            <a:spLocks/>
          </p:cNvSpPr>
          <p:nvPr/>
        </p:nvSpPr>
        <p:spPr>
          <a:xfrm>
            <a:off x="457200" y="609600"/>
            <a:ext cx="8154988"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Font typeface="Arial" pitchFamily="34" charset="0"/>
              <a:buNone/>
            </a:pPr>
            <a:endParaRPr lang="en-US" sz="2000" b="1" dirty="0"/>
          </a:p>
          <a:p>
            <a:pPr>
              <a:spcBef>
                <a:spcPts val="0"/>
              </a:spcBef>
              <a:buNone/>
            </a:pPr>
            <a:r>
              <a:rPr lang="en-US" sz="2000" b="1" dirty="0"/>
              <a:t>	</a:t>
            </a:r>
            <a:r>
              <a:rPr lang="en-US" sz="2200" b="1" dirty="0"/>
              <a:t>California Humanities</a:t>
            </a:r>
          </a:p>
          <a:p>
            <a:pPr>
              <a:spcBef>
                <a:spcPts val="0"/>
              </a:spcBef>
              <a:buNone/>
            </a:pPr>
            <a:r>
              <a:rPr lang="en-US" sz="2000" dirty="0"/>
              <a:t>	California Humanities is an independent non-profit and a state partner of the National Endowment for the Humanities. </a:t>
            </a:r>
          </a:p>
          <a:p>
            <a:pPr>
              <a:spcBef>
                <a:spcPts val="0"/>
              </a:spcBef>
              <a:buNone/>
            </a:pPr>
            <a:endParaRPr lang="en-US" sz="2000" dirty="0"/>
          </a:p>
          <a:p>
            <a:pPr>
              <a:spcBef>
                <a:spcPts val="0"/>
              </a:spcBef>
              <a:buNone/>
            </a:pPr>
            <a:r>
              <a:rPr lang="en-US" sz="2000" dirty="0"/>
              <a:t>	Our mission is to connect Californians to ideas and one another in order to understand our shared heritage and diverse cultures, inspire civic participation, and shape our future.</a:t>
            </a:r>
          </a:p>
          <a:p>
            <a:pPr>
              <a:spcBef>
                <a:spcPts val="0"/>
              </a:spcBef>
              <a:buNone/>
            </a:pPr>
            <a:r>
              <a:rPr lang="en-US" sz="2000" dirty="0"/>
              <a:t>	</a:t>
            </a:r>
          </a:p>
          <a:p>
            <a:pPr>
              <a:spcBef>
                <a:spcPts val="600"/>
              </a:spcBef>
              <a:buNone/>
            </a:pPr>
            <a:r>
              <a:rPr lang="en-US" sz="2000" b="1" dirty="0"/>
              <a:t>	</a:t>
            </a:r>
            <a:r>
              <a:rPr lang="en-US" sz="2200" b="1" dirty="0"/>
              <a:t>Programs &amp; Initiatives:</a:t>
            </a:r>
            <a:r>
              <a:rPr lang="en-US" sz="2200" dirty="0"/>
              <a:t> 	</a:t>
            </a:r>
            <a:r>
              <a:rPr lang="en-US" sz="2000" dirty="0"/>
              <a:t> </a:t>
            </a:r>
          </a:p>
          <a:p>
            <a:pPr>
              <a:spcBef>
                <a:spcPts val="600"/>
              </a:spcBef>
              <a:buNone/>
              <a:tabLst>
                <a:tab pos="285750" algn="l"/>
              </a:tabLst>
            </a:pPr>
            <a:r>
              <a:rPr lang="en-US" sz="2000" dirty="0">
                <a:solidFill>
                  <a:schemeClr val="accent6">
                    <a:lumMod val="75000"/>
                  </a:schemeClr>
                </a:solidFill>
              </a:rPr>
              <a:t>		• </a:t>
            </a:r>
            <a:r>
              <a:rPr lang="en-US" sz="2000" dirty="0"/>
              <a:t>California Documentary Project</a:t>
            </a:r>
          </a:p>
          <a:p>
            <a:pPr>
              <a:spcBef>
                <a:spcPts val="600"/>
              </a:spcBef>
              <a:buNone/>
              <a:tabLst>
                <a:tab pos="285750" algn="l"/>
              </a:tabLst>
            </a:pPr>
            <a:r>
              <a:rPr lang="en-US" sz="2000" dirty="0">
                <a:solidFill>
                  <a:schemeClr val="accent6">
                    <a:lumMod val="75000"/>
                  </a:schemeClr>
                </a:solidFill>
              </a:rPr>
              <a:t>		• </a:t>
            </a:r>
            <a:r>
              <a:rPr lang="en-US" sz="2000" dirty="0"/>
              <a:t>Humanities For All (Quick and Project Grants)</a:t>
            </a:r>
          </a:p>
          <a:p>
            <a:pPr>
              <a:spcBef>
                <a:spcPts val="600"/>
              </a:spcBef>
              <a:buNone/>
              <a:tabLst>
                <a:tab pos="285750" algn="l"/>
              </a:tabLst>
            </a:pPr>
            <a:r>
              <a:rPr lang="en-US" sz="2000" dirty="0">
                <a:solidFill>
                  <a:schemeClr val="accent6">
                    <a:lumMod val="75000"/>
                  </a:schemeClr>
                </a:solidFill>
              </a:rPr>
              <a:t>		• </a:t>
            </a:r>
            <a:r>
              <a:rPr lang="en-US" sz="2000" dirty="0"/>
              <a:t>Library Innovation Lab</a:t>
            </a:r>
          </a:p>
          <a:p>
            <a:pPr>
              <a:spcBef>
                <a:spcPts val="600"/>
              </a:spcBef>
              <a:buNone/>
            </a:pPr>
            <a:r>
              <a:rPr lang="en-US" sz="2000" dirty="0">
                <a:solidFill>
                  <a:schemeClr val="accent6">
                    <a:lumMod val="75000"/>
                  </a:schemeClr>
                </a:solidFill>
              </a:rPr>
              <a:t>	• </a:t>
            </a:r>
            <a:r>
              <a:rPr lang="en-US" sz="2000" dirty="0"/>
              <a:t>CA 2020: Youth Perspective and the Future of California</a:t>
            </a:r>
          </a:p>
          <a:p>
            <a:pPr>
              <a:spcBef>
                <a:spcPts val="600"/>
              </a:spcBef>
              <a:buNone/>
            </a:pPr>
            <a:r>
              <a:rPr lang="en-US" sz="2000" dirty="0"/>
              <a:t>	</a:t>
            </a:r>
            <a:r>
              <a:rPr lang="en-US" sz="2000" dirty="0">
                <a:solidFill>
                  <a:schemeClr val="accent6">
                    <a:lumMod val="75000"/>
                  </a:schemeClr>
                </a:solidFill>
              </a:rPr>
              <a:t>• </a:t>
            </a:r>
            <a:r>
              <a:rPr lang="en-US" sz="2000" dirty="0"/>
              <a:t>Literature &amp; Medicine</a:t>
            </a:r>
          </a:p>
          <a:p>
            <a:pPr>
              <a:spcBef>
                <a:spcPts val="600"/>
              </a:spcBef>
              <a:buNone/>
            </a:pPr>
            <a:endParaRPr lang="en-US" sz="2000" dirty="0"/>
          </a:p>
          <a:p>
            <a:pPr>
              <a:spcBef>
                <a:spcPts val="600"/>
              </a:spcBef>
              <a:buFont typeface="Arial" pitchFamily="34" charset="0"/>
              <a:buNone/>
            </a:pPr>
            <a:r>
              <a:rPr lang="en-US" sz="2000" dirty="0"/>
              <a:t>	</a:t>
            </a:r>
          </a:p>
          <a:p>
            <a:pPr>
              <a:spcBef>
                <a:spcPts val="600"/>
              </a:spcBef>
              <a:buFont typeface="Arial" pitchFamily="34" charset="0"/>
              <a:buNone/>
            </a:pPr>
            <a:endParaRPr lang="en-US" sz="2000" dirty="0"/>
          </a:p>
          <a:p>
            <a:pPr>
              <a:spcBef>
                <a:spcPts val="0"/>
              </a:spcBef>
              <a:buFont typeface="Arial" pitchFamily="34" charset="0"/>
              <a:buNone/>
            </a:pPr>
            <a:endParaRPr lang="en-US" sz="2000" dirty="0"/>
          </a:p>
        </p:txBody>
      </p:sp>
    </p:spTree>
    <p:extLst>
      <p:ext uri="{BB962C8B-B14F-4D97-AF65-F5344CB8AC3E}">
        <p14:creationId xmlns:p14="http://schemas.microsoft.com/office/powerpoint/2010/main" val="6453618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92125"/>
            <a:ext cx="7886700" cy="5873750"/>
          </a:xfrm>
          <a:prstGeom prst="rect">
            <a:avLst/>
          </a:prstGeom>
        </p:spPr>
      </p:pic>
    </p:spTree>
    <p:extLst>
      <p:ext uri="{BB962C8B-B14F-4D97-AF65-F5344CB8AC3E}">
        <p14:creationId xmlns:p14="http://schemas.microsoft.com/office/powerpoint/2010/main" val="291908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13"/>
          <p:cNvSpPr>
            <a:spLocks noChangeArrowheads="1"/>
          </p:cNvSpPr>
          <p:nvPr/>
        </p:nvSpPr>
        <p:spPr bwMode="auto">
          <a:xfrm>
            <a:off x="457200" y="42556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3" name="Content Placeholder 2"/>
          <p:cNvSpPr>
            <a:spLocks noGrp="1"/>
          </p:cNvSpPr>
          <p:nvPr>
            <p:ph idx="1"/>
          </p:nvPr>
        </p:nvSpPr>
        <p:spPr>
          <a:xfrm>
            <a:off x="457200" y="381000"/>
            <a:ext cx="8229600" cy="6172200"/>
          </a:xfrm>
        </p:spPr>
        <p:txBody>
          <a:bodyPr>
            <a:noAutofit/>
          </a:bodyPr>
          <a:lstStyle/>
          <a:p>
            <a:pPr>
              <a:spcBef>
                <a:spcPts val="0"/>
              </a:spcBef>
              <a:buNone/>
            </a:pPr>
            <a:r>
              <a:rPr lang="en-US" sz="2200" dirty="0"/>
              <a:t>	</a:t>
            </a:r>
          </a:p>
          <a:p>
            <a:pPr>
              <a:spcBef>
                <a:spcPts val="0"/>
              </a:spcBef>
              <a:buNone/>
            </a:pPr>
            <a:r>
              <a:rPr lang="en-US" sz="2200" b="1" dirty="0"/>
              <a:t>	</a:t>
            </a:r>
          </a:p>
          <a:p>
            <a:pPr>
              <a:spcBef>
                <a:spcPts val="0"/>
              </a:spcBef>
              <a:buNone/>
            </a:pPr>
            <a:r>
              <a:rPr lang="en-US" sz="2200" b="1" dirty="0"/>
              <a:t>	The California Documentary Project </a:t>
            </a:r>
            <a:r>
              <a:rPr lang="en-US" sz="2200" dirty="0"/>
              <a:t>(CDP) </a:t>
            </a:r>
            <a:r>
              <a:rPr lang="en-US" sz="2000" dirty="0"/>
              <a:t>is a competitive grant program that supports:</a:t>
            </a:r>
          </a:p>
          <a:p>
            <a:pPr>
              <a:spcBef>
                <a:spcPts val="0"/>
              </a:spcBef>
              <a:buNone/>
            </a:pPr>
            <a:endParaRPr lang="en-US" sz="2000" dirty="0"/>
          </a:p>
          <a:p>
            <a:pPr lvl="1">
              <a:spcBef>
                <a:spcPts val="0"/>
              </a:spcBef>
              <a:buClr>
                <a:srgbClr val="C00000"/>
              </a:buClr>
              <a:buFont typeface="Arial" panose="020B0604020202020204" pitchFamily="34" charset="0"/>
              <a:buChar char="•"/>
            </a:pPr>
            <a:r>
              <a:rPr lang="en-US" sz="2000" dirty="0"/>
              <a:t>Film, audio, and interactive media projects </a:t>
            </a:r>
          </a:p>
          <a:p>
            <a:pPr lvl="1">
              <a:spcBef>
                <a:spcPts val="0"/>
              </a:spcBef>
              <a:buClr>
                <a:srgbClr val="C00000"/>
              </a:buClr>
              <a:buFont typeface="Arial" panose="020B0604020202020204" pitchFamily="34" charset="0"/>
              <a:buChar char="•"/>
            </a:pPr>
            <a:r>
              <a:rPr lang="en-US" sz="2000" dirty="0"/>
              <a:t>California subjects &amp; issues</a:t>
            </a:r>
          </a:p>
          <a:p>
            <a:pPr lvl="1">
              <a:spcBef>
                <a:spcPts val="0"/>
              </a:spcBef>
              <a:buClr>
                <a:srgbClr val="C00000"/>
              </a:buClr>
              <a:buFont typeface="Arial" panose="020B0604020202020204" pitchFamily="34" charset="0"/>
              <a:buChar char="•"/>
            </a:pPr>
            <a:r>
              <a:rPr lang="en-US" sz="2000" dirty="0"/>
              <a:t>Use the humanities to provide context, depth, and perspective</a:t>
            </a:r>
          </a:p>
          <a:p>
            <a:pPr lvl="1">
              <a:spcBef>
                <a:spcPts val="0"/>
              </a:spcBef>
              <a:buClr>
                <a:srgbClr val="C00000"/>
              </a:buClr>
              <a:buFont typeface="Arial" panose="020B0604020202020204" pitchFamily="34" charset="0"/>
              <a:buChar char="•"/>
            </a:pPr>
            <a:r>
              <a:rPr lang="en-US" sz="2000" dirty="0"/>
              <a:t>Statewide and national audiences </a:t>
            </a:r>
          </a:p>
          <a:p>
            <a:pPr lvl="1">
              <a:spcBef>
                <a:spcPts val="0"/>
              </a:spcBef>
              <a:buClr>
                <a:srgbClr val="C00000"/>
              </a:buClr>
              <a:buFont typeface="Arial" panose="020B0604020202020204" pitchFamily="34" charset="0"/>
              <a:buChar char="•"/>
            </a:pPr>
            <a:r>
              <a:rPr lang="en-US" sz="2000" b="1" dirty="0"/>
              <a:t>Shorts, podcasts, web series, features, etc. are all welcome</a:t>
            </a:r>
          </a:p>
          <a:p>
            <a:pPr>
              <a:spcBef>
                <a:spcPts val="0"/>
              </a:spcBef>
              <a:buNone/>
            </a:pPr>
            <a:endParaRPr lang="en-US" sz="2000" dirty="0"/>
          </a:p>
          <a:p>
            <a:pPr lvl="1">
              <a:spcBef>
                <a:spcPts val="0"/>
              </a:spcBef>
              <a:buFont typeface="Arial" panose="020B0604020202020204" pitchFamily="34" charset="0"/>
              <a:buChar char="•"/>
            </a:pPr>
            <a:r>
              <a:rPr lang="en-US" sz="2000" b="1" dirty="0"/>
              <a:t>Research &amp; Development grants up to $10,000</a:t>
            </a:r>
          </a:p>
          <a:p>
            <a:pPr lvl="1">
              <a:spcBef>
                <a:spcPts val="0"/>
              </a:spcBef>
              <a:buClr>
                <a:srgbClr val="C00000"/>
              </a:buClr>
              <a:buFont typeface="Arial" pitchFamily="34" charset="0"/>
              <a:buChar char="•"/>
            </a:pPr>
            <a:r>
              <a:rPr lang="en-US" sz="2000" b="1" dirty="0"/>
              <a:t>Production grants up to $50,000, but may range between </a:t>
            </a:r>
          </a:p>
          <a:p>
            <a:pPr marL="320040" lvl="1" indent="0">
              <a:spcBef>
                <a:spcPts val="0"/>
              </a:spcBef>
              <a:buClr>
                <a:srgbClr val="C00000"/>
              </a:buClr>
              <a:buNone/>
            </a:pPr>
            <a:r>
              <a:rPr lang="en-US" sz="2000" b="1" dirty="0"/>
              <a:t>	$20,000 to $50,000</a:t>
            </a:r>
          </a:p>
          <a:p>
            <a:pPr marL="320040" lvl="1" indent="0">
              <a:spcBef>
                <a:spcPts val="0"/>
              </a:spcBef>
              <a:buClr>
                <a:srgbClr val="C00000"/>
              </a:buClr>
              <a:buNone/>
            </a:pPr>
            <a:endParaRPr lang="en-US" sz="2000" b="1" dirty="0"/>
          </a:p>
          <a:p>
            <a:pPr marL="320040" lvl="1" indent="0">
              <a:spcBef>
                <a:spcPts val="0"/>
              </a:spcBef>
              <a:buClr>
                <a:srgbClr val="C00000"/>
              </a:buClr>
              <a:buNone/>
            </a:pPr>
            <a:r>
              <a:rPr lang="en-US" sz="2000" b="1" dirty="0"/>
              <a:t>DEADLINE: </a:t>
            </a:r>
            <a:r>
              <a:rPr lang="en-US" sz="2000" b="1" dirty="0">
                <a:solidFill>
                  <a:srgbClr val="C00000"/>
                </a:solidFill>
              </a:rPr>
              <a:t>November 1, 2019, 5:00 pm</a:t>
            </a:r>
            <a:endParaRPr lang="en-US" sz="2000" dirty="0"/>
          </a:p>
          <a:p>
            <a:pPr marL="320040" lvl="1" indent="0">
              <a:spcBef>
                <a:spcPts val="0"/>
              </a:spcBef>
              <a:buClr>
                <a:srgbClr val="C00000"/>
              </a:buClr>
              <a:buNone/>
            </a:pPr>
            <a:endParaRPr lang="en-US" sz="2000" b="1" dirty="0"/>
          </a:p>
          <a:p>
            <a:pPr>
              <a:spcBef>
                <a:spcPts val="0"/>
              </a:spcBef>
              <a:buNone/>
            </a:pPr>
            <a:endParaRPr lang="en-US" sz="2000" b="1" dirty="0">
              <a:solidFill>
                <a:srgbClr val="C00000"/>
              </a:solidFill>
            </a:endParaRPr>
          </a:p>
          <a:p>
            <a:pPr marL="320040" lvl="1" indent="0">
              <a:spcBef>
                <a:spcPts val="0"/>
              </a:spcBef>
              <a:buClr>
                <a:srgbClr val="C00000"/>
              </a:buClr>
              <a:buNone/>
            </a:pPr>
            <a:endParaRPr lang="en-US" sz="1600" b="1" dirty="0">
              <a:solidFill>
                <a:srgbClr val="C00000"/>
              </a:solidFill>
            </a:endParaRPr>
          </a:p>
          <a:p>
            <a:pPr>
              <a:spcBef>
                <a:spcPts val="0"/>
              </a:spcBef>
              <a:buNone/>
            </a:pPr>
            <a:endParaRPr lang="en-US" sz="2200" b="1" dirty="0"/>
          </a:p>
          <a:p>
            <a:pPr>
              <a:spcBef>
                <a:spcPts val="0"/>
              </a:spcBef>
            </a:pPr>
            <a:endParaRPr lang="en-US" sz="2200" dirty="0"/>
          </a:p>
        </p:txBody>
      </p:sp>
      <p:pic>
        <p:nvPicPr>
          <p:cNvPr id="4" name="Picture 3"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Tree>
    <p:extLst>
      <p:ext uri="{BB962C8B-B14F-4D97-AF65-F5344CB8AC3E}">
        <p14:creationId xmlns:p14="http://schemas.microsoft.com/office/powerpoint/2010/main" val="25187491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0999"/>
            <a:ext cx="8229600" cy="5882527"/>
          </a:xfrm>
        </p:spPr>
        <p:txBody>
          <a:bodyPr>
            <a:noAutofit/>
          </a:bodyPr>
          <a:lstStyle/>
          <a:p>
            <a:pPr>
              <a:spcBef>
                <a:spcPts val="0"/>
              </a:spcBef>
              <a:buNone/>
            </a:pPr>
            <a:r>
              <a:rPr lang="en-US" sz="2200" dirty="0"/>
              <a:t>	</a:t>
            </a:r>
          </a:p>
          <a:p>
            <a:pPr>
              <a:spcBef>
                <a:spcPts val="0"/>
              </a:spcBef>
              <a:buNone/>
            </a:pPr>
            <a:r>
              <a:rPr lang="en-US" sz="2200" b="1" dirty="0"/>
              <a:t>	</a:t>
            </a:r>
          </a:p>
          <a:p>
            <a:pPr>
              <a:spcBef>
                <a:spcPts val="0"/>
              </a:spcBef>
              <a:buNone/>
            </a:pPr>
            <a:r>
              <a:rPr lang="en-US" sz="2200" b="1" dirty="0"/>
              <a:t>	The California Documentary Project </a:t>
            </a:r>
            <a:r>
              <a:rPr lang="en-US" sz="2200" dirty="0"/>
              <a:t>(CDP) is a competitive grants program of California Humanities that supports documentary film, radio and new media productions that enhance our understanding of California and its cultures, peoples, and histories. Projects must use the humanities to provide context, depth, and perspective and be suitable for California and national audiences through broadcast and/or distribution.</a:t>
            </a:r>
          </a:p>
          <a:p>
            <a:pPr>
              <a:spcBef>
                <a:spcPts val="0"/>
              </a:spcBef>
              <a:buNone/>
            </a:pPr>
            <a:endParaRPr lang="en-US" sz="2200" dirty="0"/>
          </a:p>
          <a:p>
            <a:pPr>
              <a:spcBef>
                <a:spcPts val="0"/>
              </a:spcBef>
              <a:buNone/>
            </a:pPr>
            <a:r>
              <a:rPr lang="en-US" sz="2200" dirty="0"/>
              <a:t>	</a:t>
            </a:r>
            <a:r>
              <a:rPr lang="en-US" sz="2000" b="1" dirty="0"/>
              <a:t>Grant categories:</a:t>
            </a:r>
          </a:p>
          <a:p>
            <a:pPr lvl="1">
              <a:lnSpc>
                <a:spcPct val="120000"/>
              </a:lnSpc>
              <a:spcBef>
                <a:spcPts val="600"/>
              </a:spcBef>
            </a:pPr>
            <a:r>
              <a:rPr lang="en-US" sz="2000" b="1" dirty="0"/>
              <a:t>Research &amp; Development: </a:t>
            </a:r>
            <a:r>
              <a:rPr lang="en-US" sz="2000" dirty="0"/>
              <a:t>Film, radio and new media up to $10,000</a:t>
            </a:r>
          </a:p>
          <a:p>
            <a:pPr lvl="1">
              <a:lnSpc>
                <a:spcPct val="120000"/>
              </a:lnSpc>
              <a:spcBef>
                <a:spcPts val="600"/>
              </a:spcBef>
            </a:pPr>
            <a:r>
              <a:rPr lang="en-US" sz="2000" b="1" dirty="0"/>
              <a:t>Production: </a:t>
            </a:r>
            <a:r>
              <a:rPr lang="en-US" sz="2000" dirty="0"/>
              <a:t>Up to $50,000, but CDP Production grants may range between $20,000 to $50,000.</a:t>
            </a:r>
          </a:p>
          <a:p>
            <a:pPr>
              <a:spcBef>
                <a:spcPts val="0"/>
              </a:spcBef>
              <a:buNone/>
            </a:pPr>
            <a:r>
              <a:rPr lang="en-US" sz="2000" dirty="0"/>
              <a:t>	</a:t>
            </a:r>
          </a:p>
          <a:p>
            <a:pPr>
              <a:spcBef>
                <a:spcPts val="0"/>
              </a:spcBef>
              <a:buNone/>
            </a:pPr>
            <a:r>
              <a:rPr lang="en-US" sz="2000" b="1" dirty="0"/>
              <a:t>	DEADLINE: </a:t>
            </a:r>
            <a:r>
              <a:rPr lang="en-US" sz="2000" dirty="0"/>
              <a:t>5:00 pm on October 1, 2013</a:t>
            </a:r>
          </a:p>
          <a:p>
            <a:pPr>
              <a:spcBef>
                <a:spcPts val="0"/>
              </a:spcBef>
              <a:buNone/>
            </a:pPr>
            <a:endParaRPr lang="en-US" sz="2200" b="1" dirty="0"/>
          </a:p>
          <a:p>
            <a:pPr>
              <a:spcBef>
                <a:spcPts val="0"/>
              </a:spcBef>
            </a:pPr>
            <a:endParaRPr lang="en-US" sz="2200" dirty="0"/>
          </a:p>
        </p:txBody>
      </p:sp>
      <p:sp>
        <p:nvSpPr>
          <p:cNvPr id="8" name="AutoShape 113"/>
          <p:cNvSpPr>
            <a:spLocks noChangeArrowheads="1"/>
          </p:cNvSpPr>
          <p:nvPr/>
        </p:nvSpPr>
        <p:spPr bwMode="auto">
          <a:xfrm>
            <a:off x="457200" y="38099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5" name="Content Placeholder 2"/>
          <p:cNvSpPr txBox="1">
            <a:spLocks/>
          </p:cNvSpPr>
          <p:nvPr/>
        </p:nvSpPr>
        <p:spPr>
          <a:xfrm>
            <a:off x="457200" y="685800"/>
            <a:ext cx="80772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Clr>
                <a:srgbClr val="C00000"/>
              </a:buClr>
              <a:buFont typeface="Arial" pitchFamily="34" charset="0"/>
              <a:buNone/>
            </a:pPr>
            <a:endParaRPr lang="en-US" sz="2200" b="1" dirty="0"/>
          </a:p>
          <a:p>
            <a:pPr lvl="1">
              <a:spcBef>
                <a:spcPts val="1200"/>
              </a:spcBef>
              <a:buClr>
                <a:srgbClr val="C00000"/>
              </a:buClr>
              <a:buFont typeface="Arial" pitchFamily="34" charset="0"/>
              <a:buNone/>
            </a:pPr>
            <a:r>
              <a:rPr lang="en-US" sz="2200" b="1" dirty="0"/>
              <a:t>Who Can Apply?</a:t>
            </a:r>
          </a:p>
          <a:p>
            <a:pPr lvl="1">
              <a:spcBef>
                <a:spcPts val="1200"/>
              </a:spcBef>
              <a:buClr>
                <a:srgbClr val="C00000"/>
              </a:buClr>
              <a:buFont typeface="Arial" pitchFamily="34" charset="0"/>
              <a:buNone/>
            </a:pPr>
            <a:endParaRPr lang="en-US" sz="2200" b="1" dirty="0"/>
          </a:p>
          <a:p>
            <a:pPr lvl="1">
              <a:spcBef>
                <a:spcPts val="1200"/>
              </a:spcBef>
              <a:buClr>
                <a:srgbClr val="C00000"/>
              </a:buClr>
              <a:buFont typeface="Arial" pitchFamily="34" charset="0"/>
              <a:buChar char="•"/>
            </a:pPr>
            <a:r>
              <a:rPr lang="en-US" sz="2000" dirty="0"/>
              <a:t>Nonprofit organizations or state and municipal entities (e.g., public universities, libraries, museums)</a:t>
            </a:r>
          </a:p>
          <a:p>
            <a:pPr lvl="1">
              <a:spcBef>
                <a:spcPts val="1200"/>
              </a:spcBef>
              <a:buClr>
                <a:srgbClr val="C00000"/>
              </a:buClr>
              <a:buFont typeface="Arial" pitchFamily="34" charset="0"/>
              <a:buChar char="•"/>
            </a:pPr>
            <a:r>
              <a:rPr lang="en-US" sz="2000" dirty="0"/>
              <a:t>Individuals with fiscal sponsorship from a nonprofit entity</a:t>
            </a:r>
          </a:p>
          <a:p>
            <a:pPr lvl="1">
              <a:spcBef>
                <a:spcPts val="1200"/>
              </a:spcBef>
              <a:buClr>
                <a:srgbClr val="C00000"/>
              </a:buClr>
              <a:buFont typeface="Arial" pitchFamily="34" charset="0"/>
              <a:buChar char="•"/>
            </a:pPr>
            <a:r>
              <a:rPr lang="en-US" sz="2000" dirty="0"/>
              <a:t>One open grant or proposal under review with California Humanities as project director or applicant organization permitted at any one time, unless an approved multi-application fiscal sponsor</a:t>
            </a:r>
          </a:p>
          <a:p>
            <a:pPr>
              <a:spcBef>
                <a:spcPts val="0"/>
              </a:spcBef>
              <a:buNone/>
            </a:pPr>
            <a:endParaRPr lang="en-US" sz="2400" b="1" dirty="0"/>
          </a:p>
          <a:p>
            <a:pPr lvl="1">
              <a:spcBef>
                <a:spcPts val="0"/>
              </a:spcBef>
              <a:buNone/>
            </a:pPr>
            <a:r>
              <a:rPr lang="en-US" sz="2000" b="1" dirty="0"/>
              <a:t>	California residency is not required.</a:t>
            </a:r>
          </a:p>
          <a:p>
            <a:pPr>
              <a:spcBef>
                <a:spcPts val="0"/>
              </a:spcBef>
              <a:buFont typeface="Arial" pitchFamily="34" charset="0"/>
              <a:buNone/>
            </a:pPr>
            <a:endParaRPr lang="en-US" sz="2200" dirty="0"/>
          </a:p>
          <a:p>
            <a:pPr>
              <a:spcBef>
                <a:spcPts val="0"/>
              </a:spcBef>
              <a:buFont typeface="Arial" pitchFamily="34" charset="0"/>
              <a:buNone/>
            </a:pPr>
            <a:r>
              <a:rPr lang="en-US" sz="2200" dirty="0"/>
              <a:t>	</a:t>
            </a:r>
          </a:p>
        </p:txBody>
      </p:sp>
      <p:pic>
        <p:nvPicPr>
          <p:cNvPr id="7" name="Picture 6"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Tree>
    <p:extLst>
      <p:ext uri="{BB962C8B-B14F-4D97-AF65-F5344CB8AC3E}">
        <p14:creationId xmlns:p14="http://schemas.microsoft.com/office/powerpoint/2010/main" val="5465033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0999"/>
            <a:ext cx="8229600" cy="5882527"/>
          </a:xfrm>
        </p:spPr>
        <p:txBody>
          <a:bodyPr>
            <a:noAutofit/>
          </a:bodyPr>
          <a:lstStyle/>
          <a:p>
            <a:pPr>
              <a:spcBef>
                <a:spcPts val="0"/>
              </a:spcBef>
              <a:buNone/>
            </a:pPr>
            <a:r>
              <a:rPr lang="en-US" sz="2200" dirty="0"/>
              <a:t>	</a:t>
            </a:r>
          </a:p>
          <a:p>
            <a:pPr>
              <a:spcBef>
                <a:spcPts val="0"/>
              </a:spcBef>
              <a:buNone/>
            </a:pPr>
            <a:r>
              <a:rPr lang="en-US" sz="2200" b="1" dirty="0"/>
              <a:t>	</a:t>
            </a:r>
          </a:p>
          <a:p>
            <a:pPr>
              <a:spcBef>
                <a:spcPts val="0"/>
              </a:spcBef>
              <a:buNone/>
            </a:pPr>
            <a:r>
              <a:rPr lang="en-US" sz="2200" b="1" dirty="0"/>
              <a:t>	The California Documentary Project </a:t>
            </a:r>
            <a:r>
              <a:rPr lang="en-US" sz="2200" dirty="0"/>
              <a:t>(CDP) is a competitive grants program of Cal Humanities that supports documentary film, radio and new media productions that enhance our understanding of California and its cultures, peoples, and histories. Projects must use the humanities to provide context, depth, and perspective and be suitable for California and national audiences through broadcast and/or distribution.</a:t>
            </a:r>
          </a:p>
          <a:p>
            <a:pPr>
              <a:spcBef>
                <a:spcPts val="0"/>
              </a:spcBef>
              <a:buNone/>
            </a:pPr>
            <a:endParaRPr lang="en-US" sz="2200" dirty="0"/>
          </a:p>
          <a:p>
            <a:pPr>
              <a:spcBef>
                <a:spcPts val="0"/>
              </a:spcBef>
              <a:buNone/>
            </a:pPr>
            <a:r>
              <a:rPr lang="en-US" sz="2200" dirty="0"/>
              <a:t>	</a:t>
            </a:r>
            <a:r>
              <a:rPr lang="en-US" sz="2000" b="1" dirty="0"/>
              <a:t>Grant categories:</a:t>
            </a:r>
          </a:p>
          <a:p>
            <a:pPr lvl="1">
              <a:lnSpc>
                <a:spcPct val="120000"/>
              </a:lnSpc>
              <a:spcBef>
                <a:spcPts val="600"/>
              </a:spcBef>
            </a:pPr>
            <a:r>
              <a:rPr lang="en-US" sz="2000" b="1" dirty="0"/>
              <a:t>Research &amp; Development: </a:t>
            </a:r>
            <a:r>
              <a:rPr lang="en-US" sz="2000" dirty="0"/>
              <a:t>Film, radio and new media up to $10,000</a:t>
            </a:r>
          </a:p>
          <a:p>
            <a:pPr lvl="1">
              <a:lnSpc>
                <a:spcPct val="120000"/>
              </a:lnSpc>
              <a:spcBef>
                <a:spcPts val="600"/>
              </a:spcBef>
            </a:pPr>
            <a:r>
              <a:rPr lang="en-US" sz="2000" b="1" dirty="0"/>
              <a:t>Production: </a:t>
            </a:r>
            <a:r>
              <a:rPr lang="en-US" sz="2000" dirty="0"/>
              <a:t>Up to $50,000, but CDP Production grants may range between $20,000 to $50,000.</a:t>
            </a:r>
          </a:p>
          <a:p>
            <a:pPr>
              <a:spcBef>
                <a:spcPts val="0"/>
              </a:spcBef>
              <a:buNone/>
            </a:pPr>
            <a:r>
              <a:rPr lang="en-US" sz="2000" dirty="0"/>
              <a:t>	</a:t>
            </a:r>
          </a:p>
          <a:p>
            <a:pPr>
              <a:spcBef>
                <a:spcPts val="0"/>
              </a:spcBef>
              <a:buNone/>
            </a:pPr>
            <a:r>
              <a:rPr lang="en-US" sz="2000" b="1" dirty="0"/>
              <a:t>	DEADLINE: </a:t>
            </a:r>
            <a:r>
              <a:rPr lang="en-US" sz="2000" dirty="0"/>
              <a:t>5:00 pm on October 1, 2013</a:t>
            </a:r>
          </a:p>
          <a:p>
            <a:pPr>
              <a:spcBef>
                <a:spcPts val="0"/>
              </a:spcBef>
              <a:buNone/>
            </a:pPr>
            <a:endParaRPr lang="en-US" sz="2200" b="1" dirty="0"/>
          </a:p>
          <a:p>
            <a:pPr>
              <a:spcBef>
                <a:spcPts val="0"/>
              </a:spcBef>
            </a:pPr>
            <a:endParaRPr lang="en-US" sz="2200" dirty="0"/>
          </a:p>
        </p:txBody>
      </p:sp>
      <p:sp>
        <p:nvSpPr>
          <p:cNvPr id="8" name="AutoShape 113"/>
          <p:cNvSpPr>
            <a:spLocks noChangeArrowheads="1"/>
          </p:cNvSpPr>
          <p:nvPr/>
        </p:nvSpPr>
        <p:spPr bwMode="auto">
          <a:xfrm>
            <a:off x="457200" y="38099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5" name="Content Placeholder 2"/>
          <p:cNvSpPr txBox="1">
            <a:spLocks/>
          </p:cNvSpPr>
          <p:nvPr/>
        </p:nvSpPr>
        <p:spPr>
          <a:xfrm>
            <a:off x="457200" y="685800"/>
            <a:ext cx="81534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Clr>
                <a:srgbClr val="C00000"/>
              </a:buClr>
              <a:buFont typeface="Arial" pitchFamily="34" charset="0"/>
              <a:buNone/>
            </a:pPr>
            <a:endParaRPr lang="en-US" sz="2200" b="1" dirty="0"/>
          </a:p>
          <a:p>
            <a:pPr lvl="1">
              <a:spcBef>
                <a:spcPts val="0"/>
              </a:spcBef>
              <a:buClr>
                <a:srgbClr val="C00000"/>
              </a:buClr>
              <a:buFont typeface="Arial" pitchFamily="34" charset="0"/>
              <a:buNone/>
            </a:pPr>
            <a:r>
              <a:rPr lang="en-US" sz="2200" b="1" dirty="0"/>
              <a:t>Project Requirements</a:t>
            </a:r>
          </a:p>
          <a:p>
            <a:pPr lvl="1">
              <a:spcBef>
                <a:spcPts val="1200"/>
              </a:spcBef>
              <a:buClr>
                <a:srgbClr val="C00000"/>
              </a:buClr>
              <a:buFont typeface="Arial" pitchFamily="34" charset="0"/>
              <a:buNone/>
            </a:pPr>
            <a:endParaRPr lang="en-US" sz="2200" b="1" dirty="0"/>
          </a:p>
          <a:p>
            <a:pPr lvl="1">
              <a:spcBef>
                <a:spcPts val="600"/>
              </a:spcBef>
              <a:buClr>
                <a:srgbClr val="C00000"/>
              </a:buClr>
              <a:buFont typeface="Arial" pitchFamily="34" charset="0"/>
              <a:buNone/>
            </a:pPr>
            <a:r>
              <a:rPr lang="en-US" sz="2000" b="1" dirty="0"/>
              <a:t>All CDP projects should:</a:t>
            </a:r>
          </a:p>
          <a:p>
            <a:pPr lvl="1">
              <a:spcBef>
                <a:spcPts val="1200"/>
              </a:spcBef>
              <a:buClr>
                <a:srgbClr val="C00000"/>
              </a:buClr>
              <a:buFont typeface="Arial" pitchFamily="34" charset="0"/>
              <a:buChar char="•"/>
            </a:pPr>
            <a:r>
              <a:rPr lang="en-US" sz="2000" dirty="0"/>
              <a:t>Be in the </a:t>
            </a:r>
            <a:r>
              <a:rPr lang="en-US" sz="2000" b="1" dirty="0"/>
              <a:t>production</a:t>
            </a:r>
            <a:r>
              <a:rPr lang="en-US" sz="2000" dirty="0"/>
              <a:t> or </a:t>
            </a:r>
            <a:r>
              <a:rPr lang="en-US" sz="2000" b="1" dirty="0"/>
              <a:t>research &amp; development stage</a:t>
            </a:r>
          </a:p>
          <a:p>
            <a:pPr lvl="1">
              <a:spcBef>
                <a:spcPts val="1200"/>
              </a:spcBef>
              <a:buClr>
                <a:srgbClr val="C00000"/>
              </a:buClr>
              <a:buFont typeface="Arial" pitchFamily="34" charset="0"/>
              <a:buChar char="•"/>
            </a:pPr>
            <a:r>
              <a:rPr lang="en-US" sz="2000" dirty="0"/>
              <a:t>Document </a:t>
            </a:r>
            <a:r>
              <a:rPr lang="en-US" sz="2000" b="1" dirty="0"/>
              <a:t>California subjects and issues</a:t>
            </a:r>
          </a:p>
          <a:p>
            <a:pPr lvl="1">
              <a:spcBef>
                <a:spcPts val="1200"/>
              </a:spcBef>
              <a:buClr>
                <a:srgbClr val="C00000"/>
              </a:buClr>
              <a:buFont typeface="Arial" pitchFamily="34" charset="0"/>
              <a:buChar char="•"/>
            </a:pPr>
            <a:r>
              <a:rPr lang="en-US" sz="2000" b="1" dirty="0"/>
              <a:t>Use the humanities </a:t>
            </a:r>
            <a:r>
              <a:rPr lang="en-US" sz="2000" dirty="0"/>
              <a:t>to provide context, depth, and perspective</a:t>
            </a:r>
          </a:p>
          <a:p>
            <a:pPr lvl="1">
              <a:spcBef>
                <a:spcPts val="1200"/>
              </a:spcBef>
              <a:buClr>
                <a:srgbClr val="C00000"/>
              </a:buClr>
              <a:buFont typeface="Arial" pitchFamily="34" charset="0"/>
              <a:buChar char="•"/>
            </a:pPr>
            <a:r>
              <a:rPr lang="en-US" sz="2000" dirty="0"/>
              <a:t>Actively involve </a:t>
            </a:r>
            <a:r>
              <a:rPr lang="en-US" sz="2000" b="1" dirty="0"/>
              <a:t>humanities advisors</a:t>
            </a:r>
          </a:p>
          <a:p>
            <a:pPr lvl="1">
              <a:spcBef>
                <a:spcPts val="1200"/>
              </a:spcBef>
              <a:buClr>
                <a:srgbClr val="C00000"/>
              </a:buClr>
              <a:buFont typeface="Arial" pitchFamily="34" charset="0"/>
              <a:buChar char="•"/>
            </a:pPr>
            <a:r>
              <a:rPr lang="en-US" sz="2000" dirty="0"/>
              <a:t>Have a </a:t>
            </a:r>
            <a:r>
              <a:rPr lang="en-US" sz="2000" b="1" dirty="0"/>
              <a:t>previously completed </a:t>
            </a:r>
            <a:r>
              <a:rPr lang="en-US" sz="2000" dirty="0"/>
              <a:t>work to submit</a:t>
            </a:r>
          </a:p>
          <a:p>
            <a:pPr lvl="1">
              <a:spcBef>
                <a:spcPts val="1200"/>
              </a:spcBef>
              <a:buClr>
                <a:srgbClr val="C00000"/>
              </a:buClr>
              <a:buFont typeface="Arial" pitchFamily="34" charset="0"/>
              <a:buChar char="•"/>
            </a:pPr>
            <a:r>
              <a:rPr lang="en-US" sz="2000" dirty="0"/>
              <a:t>Be suitable for </a:t>
            </a:r>
            <a:r>
              <a:rPr lang="en-US" sz="2000" b="1" dirty="0"/>
              <a:t>California and national audiences</a:t>
            </a:r>
          </a:p>
          <a:p>
            <a:pPr lvl="1">
              <a:spcBef>
                <a:spcPts val="0"/>
              </a:spcBef>
            </a:pPr>
            <a:endParaRPr lang="en-US" sz="2000" dirty="0"/>
          </a:p>
          <a:p>
            <a:pPr>
              <a:spcBef>
                <a:spcPts val="0"/>
              </a:spcBef>
              <a:buFont typeface="Arial" pitchFamily="34" charset="0"/>
              <a:buNone/>
            </a:pPr>
            <a:endParaRPr lang="en-US" sz="2200" dirty="0"/>
          </a:p>
          <a:p>
            <a:pPr>
              <a:spcBef>
                <a:spcPts val="0"/>
              </a:spcBef>
              <a:buFont typeface="Arial" pitchFamily="34" charset="0"/>
              <a:buNone/>
            </a:pPr>
            <a:r>
              <a:rPr lang="en-US" sz="2200" dirty="0"/>
              <a:t>	</a:t>
            </a:r>
          </a:p>
        </p:txBody>
      </p:sp>
      <p:pic>
        <p:nvPicPr>
          <p:cNvPr id="7" name="Picture 6"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257800"/>
            <a:ext cx="1757311" cy="1066800"/>
          </a:xfrm>
          <a:prstGeom prst="rect">
            <a:avLst/>
          </a:prstGeom>
        </p:spPr>
      </p:pic>
    </p:spTree>
    <p:extLst>
      <p:ext uri="{BB962C8B-B14F-4D97-AF65-F5344CB8AC3E}">
        <p14:creationId xmlns:p14="http://schemas.microsoft.com/office/powerpoint/2010/main" val="28567584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0999"/>
            <a:ext cx="8229600" cy="5882527"/>
          </a:xfrm>
        </p:spPr>
        <p:txBody>
          <a:bodyPr>
            <a:noAutofit/>
          </a:bodyPr>
          <a:lstStyle/>
          <a:p>
            <a:pPr>
              <a:spcBef>
                <a:spcPts val="0"/>
              </a:spcBef>
              <a:buNone/>
            </a:pPr>
            <a:r>
              <a:rPr lang="en-US" sz="2200" dirty="0"/>
              <a:t>	</a:t>
            </a:r>
          </a:p>
          <a:p>
            <a:pPr>
              <a:spcBef>
                <a:spcPts val="0"/>
              </a:spcBef>
              <a:buNone/>
            </a:pPr>
            <a:r>
              <a:rPr lang="en-US" sz="2200" b="1" dirty="0"/>
              <a:t>	</a:t>
            </a:r>
          </a:p>
          <a:p>
            <a:pPr>
              <a:spcBef>
                <a:spcPts val="0"/>
              </a:spcBef>
              <a:buNone/>
            </a:pPr>
            <a:r>
              <a:rPr lang="en-US" sz="2200" b="1" dirty="0"/>
              <a:t>	The California Documentary Project </a:t>
            </a:r>
            <a:r>
              <a:rPr lang="en-US" sz="2200" dirty="0"/>
              <a:t>(CDP) is a competitive grants program of Cal Humanities that supports documentary film, radio and new media productions that enhance our understanding of California and its cultures, peoples, and histories. Projects must use the humanities to provide context, depth, and perspective and be suitable for California and national audiences through broadcast and/or distribution.</a:t>
            </a:r>
          </a:p>
          <a:p>
            <a:pPr>
              <a:spcBef>
                <a:spcPts val="0"/>
              </a:spcBef>
              <a:buNone/>
            </a:pPr>
            <a:endParaRPr lang="en-US" sz="2200" dirty="0"/>
          </a:p>
          <a:p>
            <a:pPr>
              <a:spcBef>
                <a:spcPts val="0"/>
              </a:spcBef>
              <a:buNone/>
            </a:pPr>
            <a:r>
              <a:rPr lang="en-US" sz="2200" dirty="0"/>
              <a:t>	</a:t>
            </a:r>
            <a:r>
              <a:rPr lang="en-US" sz="2000" b="1" dirty="0"/>
              <a:t>Grant categories:</a:t>
            </a:r>
          </a:p>
          <a:p>
            <a:pPr lvl="1">
              <a:lnSpc>
                <a:spcPct val="120000"/>
              </a:lnSpc>
              <a:spcBef>
                <a:spcPts val="600"/>
              </a:spcBef>
            </a:pPr>
            <a:r>
              <a:rPr lang="en-US" sz="2000" b="1" dirty="0"/>
              <a:t>Research &amp; Development: </a:t>
            </a:r>
            <a:r>
              <a:rPr lang="en-US" sz="2000" dirty="0"/>
              <a:t>Film, radio and new media up to $10,000</a:t>
            </a:r>
          </a:p>
          <a:p>
            <a:pPr lvl="1">
              <a:lnSpc>
                <a:spcPct val="120000"/>
              </a:lnSpc>
              <a:spcBef>
                <a:spcPts val="600"/>
              </a:spcBef>
            </a:pPr>
            <a:r>
              <a:rPr lang="en-US" sz="2000" b="1" dirty="0"/>
              <a:t>Production: </a:t>
            </a:r>
            <a:r>
              <a:rPr lang="en-US" sz="2000" dirty="0"/>
              <a:t>Up to $50,000, but CDP Production grants may range between $20,000 to $50,000.</a:t>
            </a:r>
          </a:p>
          <a:p>
            <a:pPr>
              <a:spcBef>
                <a:spcPts val="0"/>
              </a:spcBef>
              <a:buNone/>
            </a:pPr>
            <a:r>
              <a:rPr lang="en-US" sz="2000" dirty="0"/>
              <a:t>	</a:t>
            </a:r>
          </a:p>
          <a:p>
            <a:pPr>
              <a:spcBef>
                <a:spcPts val="0"/>
              </a:spcBef>
              <a:buNone/>
            </a:pPr>
            <a:r>
              <a:rPr lang="en-US" sz="2000" b="1" dirty="0"/>
              <a:t>	DEADLINE: </a:t>
            </a:r>
            <a:r>
              <a:rPr lang="en-US" sz="2000" dirty="0"/>
              <a:t>5:00 pm on October 1, 2013</a:t>
            </a:r>
          </a:p>
          <a:p>
            <a:pPr>
              <a:spcBef>
                <a:spcPts val="0"/>
              </a:spcBef>
              <a:buNone/>
            </a:pPr>
            <a:endParaRPr lang="en-US" sz="2200" b="1" dirty="0"/>
          </a:p>
          <a:p>
            <a:pPr>
              <a:spcBef>
                <a:spcPts val="0"/>
              </a:spcBef>
            </a:pPr>
            <a:endParaRPr lang="en-US" sz="2200" dirty="0"/>
          </a:p>
        </p:txBody>
      </p:sp>
      <p:sp>
        <p:nvSpPr>
          <p:cNvPr id="8" name="AutoShape 113"/>
          <p:cNvSpPr>
            <a:spLocks noChangeArrowheads="1"/>
          </p:cNvSpPr>
          <p:nvPr/>
        </p:nvSpPr>
        <p:spPr bwMode="auto">
          <a:xfrm>
            <a:off x="462951" y="380999"/>
            <a:ext cx="8154988" cy="6019801"/>
          </a:xfrm>
          <a:prstGeom prst="roundRect">
            <a:avLst>
              <a:gd name="adj" fmla="val 2912"/>
            </a:avLst>
          </a:prstGeom>
          <a:solidFill>
            <a:schemeClr val="bg1">
              <a:lumMod val="95000"/>
            </a:schemeClr>
          </a:solidFill>
          <a:ln w="9525" algn="ctr">
            <a:noFill/>
            <a:round/>
            <a:headEnd/>
            <a:tailEnd/>
          </a:ln>
        </p:spPr>
        <p:txBody>
          <a:bodyPr wrap="none" anchor="ctr"/>
          <a:lstStyle/>
          <a:p>
            <a:endParaRPr lang="en-US" dirty="0">
              <a:cs typeface="Arial" charset="0"/>
            </a:endParaRPr>
          </a:p>
        </p:txBody>
      </p:sp>
      <p:sp>
        <p:nvSpPr>
          <p:cNvPr id="6" name="Content Placeholder 2"/>
          <p:cNvSpPr txBox="1">
            <a:spLocks/>
          </p:cNvSpPr>
          <p:nvPr/>
        </p:nvSpPr>
        <p:spPr>
          <a:xfrm>
            <a:off x="457200" y="838200"/>
            <a:ext cx="8153400" cy="541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r>
              <a:rPr lang="en-US" sz="2200" b="1" dirty="0"/>
              <a:t>	California Documentary Project</a:t>
            </a:r>
          </a:p>
          <a:p>
            <a:pPr marL="457200" lvl="1" indent="0">
              <a:spcBef>
                <a:spcPts val="0"/>
              </a:spcBef>
              <a:buNone/>
            </a:pPr>
            <a:endParaRPr lang="en-US" sz="2000" b="1" dirty="0"/>
          </a:p>
          <a:p>
            <a:pPr marL="457200" lvl="1" indent="0">
              <a:spcBef>
                <a:spcPts val="0"/>
              </a:spcBef>
              <a:buClr>
                <a:srgbClr val="C00000"/>
              </a:buClr>
              <a:buNone/>
            </a:pPr>
            <a:r>
              <a:rPr lang="en-US" sz="2000" dirty="0"/>
              <a:t>Annual funding statistics R&amp;D and Production:</a:t>
            </a:r>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endParaRPr lang="en-US" sz="2000" dirty="0"/>
          </a:p>
          <a:p>
            <a:pPr marL="457200" lvl="1" indent="0">
              <a:spcBef>
                <a:spcPts val="0"/>
              </a:spcBef>
              <a:buClr>
                <a:srgbClr val="C00000"/>
              </a:buClr>
              <a:buNone/>
            </a:pPr>
            <a:r>
              <a:rPr lang="en-US" sz="2000" dirty="0"/>
              <a:t>211 grants made since 2003 for over $5.5 million</a:t>
            </a:r>
          </a:p>
          <a:p>
            <a:pPr marL="457200" lvl="1" indent="0">
              <a:spcBef>
                <a:spcPts val="0"/>
              </a:spcBef>
              <a:buClr>
                <a:srgbClr val="C00000"/>
              </a:buClr>
              <a:buNone/>
            </a:pPr>
            <a:endParaRPr lang="en-US" sz="2200" dirty="0"/>
          </a:p>
          <a:p>
            <a:pPr>
              <a:spcBef>
                <a:spcPts val="0"/>
              </a:spcBef>
              <a:buFont typeface="Arial" pitchFamily="34" charset="0"/>
              <a:buNone/>
            </a:pPr>
            <a:r>
              <a:rPr lang="en-US" sz="2200" dirty="0"/>
              <a:t>	</a:t>
            </a:r>
          </a:p>
        </p:txBody>
      </p:sp>
      <p:pic>
        <p:nvPicPr>
          <p:cNvPr id="10" name="Picture 9" descr="CalHum_RGB1807_424_300dpi_transparenc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5181600"/>
            <a:ext cx="1757311" cy="1066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94094886"/>
              </p:ext>
            </p:extLst>
          </p:nvPr>
        </p:nvGraphicFramePr>
        <p:xfrm>
          <a:off x="1066800" y="1905001"/>
          <a:ext cx="6934200" cy="312420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199942">
                  <a:extLst>
                    <a:ext uri="{9D8B030D-6E8A-4147-A177-3AD203B41FA5}">
                      <a16:colId xmlns:a16="http://schemas.microsoft.com/office/drawing/2014/main" val="20002"/>
                    </a:ext>
                  </a:extLst>
                </a:gridCol>
                <a:gridCol w="1111458">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tblGrid>
              <a:tr h="835205">
                <a:tc>
                  <a:txBody>
                    <a:bodyPr/>
                    <a:lstStyle/>
                    <a:p>
                      <a:pPr marL="0" marR="0" algn="ctr">
                        <a:lnSpc>
                          <a:spcPct val="115000"/>
                        </a:lnSpc>
                        <a:spcBef>
                          <a:spcPts val="0"/>
                        </a:spcBef>
                        <a:spcAft>
                          <a:spcPts val="0"/>
                        </a:spcAft>
                      </a:pPr>
                      <a:r>
                        <a:rPr lang="en-US" sz="1600" b="1" dirty="0">
                          <a:solidFill>
                            <a:schemeClr val="tx1"/>
                          </a:solidFill>
                          <a:effectLst/>
                          <a:latin typeface="+mn-lt"/>
                          <a:ea typeface="Times New Roman"/>
                          <a:cs typeface="Calibri"/>
                        </a:rPr>
                        <a:t>Year</a:t>
                      </a:r>
                      <a:endParaRPr lang="en-US" sz="1600" dirty="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effectLst/>
                          <a:latin typeface="+mn-lt"/>
                          <a:ea typeface="Times New Roman"/>
                          <a:cs typeface="Calibri"/>
                        </a:rPr>
                        <a:t># of   Applications</a:t>
                      </a:r>
                      <a:endParaRPr lang="en-US" sz="1600" dirty="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effectLst/>
                          <a:latin typeface="+mn-lt"/>
                          <a:ea typeface="Times New Roman"/>
                          <a:cs typeface="Calibri"/>
                        </a:rPr>
                        <a:t>Grants Approved</a:t>
                      </a:r>
                      <a:endParaRPr lang="en-US" sz="1600" dirty="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effectLst/>
                          <a:latin typeface="+mn-lt"/>
                          <a:ea typeface="Times New Roman"/>
                          <a:cs typeface="Calibri"/>
                        </a:rPr>
                        <a:t>Amount Requested</a:t>
                      </a:r>
                      <a:endParaRPr lang="en-US" sz="1600" dirty="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effectLst/>
                          <a:latin typeface="+mn-lt"/>
                          <a:ea typeface="Times New Roman"/>
                          <a:cs typeface="Calibri"/>
                        </a:rPr>
                        <a:t>Total Grant Allocation </a:t>
                      </a:r>
                      <a:endParaRPr lang="en-US" sz="1600" dirty="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effectLst/>
                          <a:latin typeface="+mn-lt"/>
                          <a:ea typeface="Times New Roman"/>
                          <a:cs typeface="Calibri"/>
                        </a:rPr>
                        <a:t>% of Request Funded</a:t>
                      </a:r>
                      <a:endParaRPr lang="en-US" sz="1600" dirty="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8587">
                <a:tc>
                  <a:txBody>
                    <a:bodyPr/>
                    <a:lstStyle/>
                    <a:p>
                      <a:pPr marL="0" marR="0" algn="ctr">
                        <a:lnSpc>
                          <a:spcPct val="115000"/>
                        </a:lnSpc>
                        <a:spcBef>
                          <a:spcPts val="0"/>
                        </a:spcBef>
                        <a:spcAft>
                          <a:spcPts val="0"/>
                        </a:spcAft>
                      </a:pPr>
                      <a:r>
                        <a:rPr lang="en-US" sz="1600" dirty="0">
                          <a:effectLst/>
                          <a:latin typeface="+mn-lt"/>
                          <a:ea typeface="Times New Roman"/>
                          <a:cs typeface="Calibri"/>
                        </a:rPr>
                        <a:t>2016</a:t>
                      </a:r>
                      <a:endParaRPr lang="en-US" sz="16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cs typeface="Calibri"/>
                        </a:rPr>
                        <a:t>156</a:t>
                      </a:r>
                      <a:endParaRPr lang="en-US" sz="16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cs typeface="Calibri"/>
                        </a:rPr>
                        <a:t>15</a:t>
                      </a:r>
                      <a:endParaRPr lang="en-US" sz="16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rPr>
                        <a:t>$5,258,572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cs typeface="Calibri"/>
                        </a:rPr>
                        <a:t>$391,500</a:t>
                      </a:r>
                      <a:endParaRPr lang="en-US" sz="16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cs typeface="Calibri"/>
                        </a:rPr>
                        <a:t> </a:t>
                      </a:r>
                      <a:endParaRPr lang="en-US" sz="1600" dirty="0">
                        <a:effectLst/>
                        <a:latin typeface="+mn-lt"/>
                        <a:ea typeface="Times New Roman"/>
                      </a:endParaRPr>
                    </a:p>
                    <a:p>
                      <a:pPr marL="0" marR="0" algn="ctr">
                        <a:lnSpc>
                          <a:spcPct val="115000"/>
                        </a:lnSpc>
                        <a:spcBef>
                          <a:spcPts val="0"/>
                        </a:spcBef>
                        <a:spcAft>
                          <a:spcPts val="0"/>
                        </a:spcAft>
                      </a:pPr>
                      <a:r>
                        <a:rPr lang="en-US" sz="1600" dirty="0">
                          <a:effectLst/>
                          <a:latin typeface="+mn-lt"/>
                          <a:ea typeface="Times New Roman"/>
                          <a:cs typeface="Calibri"/>
                        </a:rPr>
                        <a:t>7%</a:t>
                      </a:r>
                      <a:endParaRPr lang="en-US"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6803">
                <a:tc>
                  <a:txBody>
                    <a:bodyPr/>
                    <a:lstStyle/>
                    <a:p>
                      <a:pPr marL="0" marR="0" algn="ctr">
                        <a:lnSpc>
                          <a:spcPct val="115000"/>
                        </a:lnSpc>
                        <a:spcBef>
                          <a:spcPts val="0"/>
                        </a:spcBef>
                        <a:spcAft>
                          <a:spcPts val="0"/>
                        </a:spcAft>
                      </a:pPr>
                      <a:r>
                        <a:rPr lang="en-US" sz="1600" dirty="0">
                          <a:effectLst/>
                          <a:latin typeface="Calibri"/>
                          <a:ea typeface="Times New Roman"/>
                          <a:cs typeface="Calibri"/>
                        </a:rPr>
                        <a:t>2017</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140</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14</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$4,519,814</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$400,000</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p>
                      <a:pPr marL="0" marR="0" algn="ctr">
                        <a:lnSpc>
                          <a:spcPct val="115000"/>
                        </a:lnSpc>
                        <a:spcBef>
                          <a:spcPts val="0"/>
                        </a:spcBef>
                        <a:spcAft>
                          <a:spcPts val="0"/>
                        </a:spcAft>
                      </a:pPr>
                      <a:r>
                        <a:rPr lang="en-US" sz="1600" dirty="0">
                          <a:effectLst/>
                          <a:latin typeface="Calibri"/>
                          <a:ea typeface="Times New Roman"/>
                          <a:cs typeface="Calibri"/>
                        </a:rPr>
                        <a:t>9%</a:t>
                      </a:r>
                      <a:endParaRPr lang="en-US"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6803">
                <a:tc>
                  <a:txBody>
                    <a:bodyPr/>
                    <a:lstStyle/>
                    <a:p>
                      <a:pPr marL="0" marR="0" algn="ctr">
                        <a:lnSpc>
                          <a:spcPct val="115000"/>
                        </a:lnSpc>
                        <a:spcBef>
                          <a:spcPts val="0"/>
                        </a:spcBef>
                        <a:spcAft>
                          <a:spcPts val="0"/>
                        </a:spcAft>
                      </a:pPr>
                      <a:r>
                        <a:rPr lang="en-US" sz="1600" dirty="0">
                          <a:effectLst/>
                          <a:latin typeface="Calibri"/>
                          <a:ea typeface="Times New Roman"/>
                          <a:cs typeface="Calibri"/>
                        </a:rPr>
                        <a:t>2018</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139</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14</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cs typeface="Calibri"/>
                        </a:rPr>
                        <a:t>$4,679,320</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$302,000*</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p>
                      <a:pPr marL="0" marR="0" algn="ctr">
                        <a:lnSpc>
                          <a:spcPct val="115000"/>
                        </a:lnSpc>
                        <a:spcBef>
                          <a:spcPts val="0"/>
                        </a:spcBef>
                        <a:spcAft>
                          <a:spcPts val="0"/>
                        </a:spcAft>
                      </a:pPr>
                      <a:r>
                        <a:rPr lang="en-US" sz="1600" dirty="0">
                          <a:effectLst/>
                          <a:latin typeface="Calibri"/>
                          <a:ea typeface="Times New Roman"/>
                          <a:cs typeface="Calibri"/>
                        </a:rPr>
                        <a:t>6.5%</a:t>
                      </a:r>
                      <a:endParaRPr lang="en-US"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6803">
                <a:tc>
                  <a:txBody>
                    <a:bodyPr/>
                    <a:lstStyle/>
                    <a:p>
                      <a:pPr marL="0" marR="0" algn="ctr">
                        <a:lnSpc>
                          <a:spcPct val="115000"/>
                        </a:lnSpc>
                        <a:spcBef>
                          <a:spcPts val="0"/>
                        </a:spcBef>
                        <a:spcAft>
                          <a:spcPts val="0"/>
                        </a:spcAft>
                      </a:pPr>
                      <a:r>
                        <a:rPr lang="en-US" sz="1600" dirty="0">
                          <a:effectLst/>
                          <a:latin typeface="Calibri"/>
                          <a:ea typeface="Times New Roman"/>
                          <a:cs typeface="Calibri"/>
                        </a:rPr>
                        <a:t>2019</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178</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14</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a:cs typeface="Calibri"/>
                        </a:rPr>
                        <a:t>$6,206,816</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Times New Roman"/>
                          <a:cs typeface="Calibri"/>
                        </a:rPr>
                        <a:t>$350,000</a:t>
                      </a:r>
                      <a:endParaRPr lang="en-US" sz="16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effectLst/>
                        <a:latin typeface="Calibri"/>
                        <a:ea typeface="Times New Roman"/>
                        <a:cs typeface="Calibri"/>
                      </a:endParaRPr>
                    </a:p>
                    <a:p>
                      <a:pPr marL="0" marR="0" algn="ctr">
                        <a:lnSpc>
                          <a:spcPct val="115000"/>
                        </a:lnSpc>
                        <a:spcBef>
                          <a:spcPts val="0"/>
                        </a:spcBef>
                        <a:spcAft>
                          <a:spcPts val="0"/>
                        </a:spcAft>
                      </a:pPr>
                      <a:r>
                        <a:rPr lang="en-US" sz="1600" dirty="0">
                          <a:effectLst/>
                          <a:latin typeface="Calibri"/>
                          <a:ea typeface="Times New Roman"/>
                          <a:cs typeface="Calibri"/>
                        </a:rPr>
                        <a:t>5.6%</a:t>
                      </a:r>
                      <a:endParaRPr lang="en-US"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402152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3"/>
          <p:cNvSpPr txBox="1">
            <a:spLocks/>
          </p:cNvSpPr>
          <p:nvPr/>
        </p:nvSpPr>
        <p:spPr>
          <a:xfrm>
            <a:off x="4281422" y="1401793"/>
            <a:ext cx="4481578" cy="4726864"/>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lvl="1"/>
            <a:r>
              <a:rPr lang="en-US" sz="2800" b="1" dirty="0">
                <a:solidFill>
                  <a:schemeClr val="tx1"/>
                </a:solidFill>
              </a:rPr>
              <a:t>UNITED SKATES</a:t>
            </a:r>
          </a:p>
          <a:p>
            <a:pPr lvl="1"/>
            <a:r>
              <a:rPr lang="en-US" sz="2000" dirty="0">
                <a:solidFill>
                  <a:schemeClr val="tx1"/>
                </a:solidFill>
              </a:rPr>
              <a:t>By Dyana Winkler and Tina Brown</a:t>
            </a:r>
          </a:p>
          <a:p>
            <a:pPr lvl="1"/>
            <a:endParaRPr lang="en-US" sz="2000" dirty="0"/>
          </a:p>
          <a:p>
            <a:pPr lvl="1"/>
            <a:endParaRPr lang="en-US" sz="2000" dirty="0"/>
          </a:p>
          <a:p>
            <a:pPr lvl="1"/>
            <a:r>
              <a:rPr lang="en-US" sz="1800" b="1" dirty="0"/>
              <a:t>CALIFORNIA DOCUMENTARY PROJECT </a:t>
            </a:r>
          </a:p>
          <a:p>
            <a:pPr lvl="1"/>
            <a:r>
              <a:rPr lang="en-US" sz="1800" b="1" dirty="0"/>
              <a:t>Production Grant</a:t>
            </a:r>
            <a:endParaRPr lang="en-US" sz="1800" dirty="0">
              <a:solidFill>
                <a:schemeClr val="tx1"/>
              </a:solidFill>
            </a:endParaRPr>
          </a:p>
          <a:p>
            <a:endParaRPr lang="en-US" sz="2000" dirty="0">
              <a:solidFill>
                <a:schemeClr val="tx1"/>
              </a:solidFill>
            </a:endParaRPr>
          </a:p>
        </p:txBody>
      </p:sp>
      <p:pic>
        <p:nvPicPr>
          <p:cNvPr id="8" name="Picture 7">
            <a:extLst>
              <a:ext uri="{FF2B5EF4-FFF2-40B4-BE49-F238E27FC236}">
                <a16:creationId xmlns:a16="http://schemas.microsoft.com/office/drawing/2014/main" id="{CB7D82A2-A9EF-47E7-9504-E313819AB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78" y="729343"/>
            <a:ext cx="4129022" cy="5456207"/>
          </a:xfrm>
          <a:prstGeom prst="rect">
            <a:avLst/>
          </a:prstGeom>
        </p:spPr>
      </p:pic>
    </p:spTree>
    <p:extLst>
      <p:ext uri="{BB962C8B-B14F-4D97-AF65-F5344CB8AC3E}">
        <p14:creationId xmlns:p14="http://schemas.microsoft.com/office/powerpoint/2010/main" val="419696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3"/>
          <p:cNvSpPr txBox="1">
            <a:spLocks/>
          </p:cNvSpPr>
          <p:nvPr/>
        </p:nvSpPr>
        <p:spPr>
          <a:xfrm>
            <a:off x="0" y="4374792"/>
            <a:ext cx="9144000" cy="2275065"/>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2400" b="1" dirty="0">
                <a:solidFill>
                  <a:schemeClr val="tx1"/>
                </a:solidFill>
              </a:rPr>
              <a:t>LAST DAY OF FREEDOM</a:t>
            </a:r>
          </a:p>
          <a:p>
            <a:r>
              <a:rPr lang="en-US" sz="2000" dirty="0">
                <a:solidFill>
                  <a:schemeClr val="tx1"/>
                </a:solidFill>
              </a:rPr>
              <a:t>By Dee Hibbert-Jones and Nomi Talisman</a:t>
            </a:r>
          </a:p>
          <a:p>
            <a:pPr algn="just"/>
            <a:endParaRPr lang="en-US" sz="1900" dirty="0">
              <a:solidFill>
                <a:schemeClr val="tx1"/>
              </a:solidFill>
            </a:endParaRPr>
          </a:p>
          <a:p>
            <a:pPr lvl="1"/>
            <a:r>
              <a:rPr lang="en-US" sz="2000" b="1" dirty="0"/>
              <a:t>CALIFORNIA DOCUMENTARY PROJECT</a:t>
            </a:r>
          </a:p>
          <a:p>
            <a:pPr lvl="1"/>
            <a:r>
              <a:rPr lang="en-US" sz="2000" b="1" dirty="0"/>
              <a:t>R&amp;D and Production Grants</a:t>
            </a:r>
            <a:endParaRPr lang="en-US" sz="2000" dirty="0"/>
          </a:p>
          <a:p>
            <a:pPr lvl="1" algn="just"/>
            <a:endParaRPr lang="en-US" sz="21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066800"/>
            <a:ext cx="4572000" cy="3079508"/>
          </a:xfrm>
          <a:prstGeom prst="rect">
            <a:avLst/>
          </a:prstGeom>
        </p:spPr>
      </p:pic>
    </p:spTree>
    <p:extLst>
      <p:ext uri="{BB962C8B-B14F-4D97-AF65-F5344CB8AC3E}">
        <p14:creationId xmlns:p14="http://schemas.microsoft.com/office/powerpoint/2010/main" val="3860813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1">
      <a:dk1>
        <a:sysClr val="windowText" lastClr="000000"/>
      </a:dk1>
      <a:lt1>
        <a:srgbClr val="FFFFFF"/>
      </a:lt1>
      <a:dk2>
        <a:srgbClr val="1F497D"/>
      </a:dk2>
      <a:lt2>
        <a:srgbClr val="EBD664"/>
      </a:lt2>
      <a:accent1>
        <a:srgbClr val="FFFFFF"/>
      </a:accent1>
      <a:accent2>
        <a:srgbClr val="C0504D"/>
      </a:accent2>
      <a:accent3>
        <a:srgbClr val="9BBB59"/>
      </a:accent3>
      <a:accent4>
        <a:srgbClr val="8064A2"/>
      </a:accent4>
      <a:accent5>
        <a:srgbClr val="FFFF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64C1EF85DBB24484E109C7AD9C39E6" ma:contentTypeVersion="3" ma:contentTypeDescription="Create a new document." ma:contentTypeScope="" ma:versionID="f73ca612f6634a41ab1dee32ba3c357d">
  <xsd:schema xmlns:xsd="http://www.w3.org/2001/XMLSchema" xmlns:xs="http://www.w3.org/2001/XMLSchema" xmlns:p="http://schemas.microsoft.com/office/2006/metadata/properties" xmlns:ns2="ed760623-9154-4507-a800-5ef45d59933b" targetNamespace="http://schemas.microsoft.com/office/2006/metadata/properties" ma:root="true" ma:fieldsID="b997c8756b7606a5eadfe0e9567daee7" ns2:_="">
    <xsd:import namespace="ed760623-9154-4507-a800-5ef45d59933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60623-9154-4507-a800-5ef45d5993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760623-9154-4507-a800-5ef45d59933b">
      <UserInfo>
        <DisplayName>John Lightfoot</DisplayName>
        <AccountId>17</AccountId>
        <AccountType/>
      </UserInfo>
      <UserInfo>
        <DisplayName>Jody Sahota</DisplayName>
        <AccountId>20</AccountId>
        <AccountType/>
      </UserInfo>
      <UserInfo>
        <DisplayName>Angelica Dongallo</DisplayName>
        <AccountId>40</AccountId>
        <AccountType/>
      </UserInfo>
    </SharedWithUsers>
  </documentManagement>
</p:properties>
</file>

<file path=customXml/itemProps1.xml><?xml version="1.0" encoding="utf-8"?>
<ds:datastoreItem xmlns:ds="http://schemas.openxmlformats.org/officeDocument/2006/customXml" ds:itemID="{1C59DF5E-7F83-48F9-9B41-403E1BCA703E}">
  <ds:schemaRefs>
    <ds:schemaRef ds:uri="http://schemas.microsoft.com/sharepoint/v3/contenttype/forms"/>
  </ds:schemaRefs>
</ds:datastoreItem>
</file>

<file path=customXml/itemProps2.xml><?xml version="1.0" encoding="utf-8"?>
<ds:datastoreItem xmlns:ds="http://schemas.openxmlformats.org/officeDocument/2006/customXml" ds:itemID="{366F568B-B463-42CD-AAE1-8D0FEF1E5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760623-9154-4507-a800-5ef45d599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C8338C-7221-4460-B145-0A0D99E6DA2F}">
  <ds:schemaRefs>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d760623-9154-4507-a800-5ef45d59933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18847</TotalTime>
  <Words>523</Words>
  <Application>Microsoft Office PowerPoint</Application>
  <PresentationFormat>On-screen Show (4:3)</PresentationFormat>
  <Paragraphs>260</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2019 CALIFORNIA DOCUMENTARY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Lightfoot</dc:creator>
  <cp:lastModifiedBy>John Lightfoot</cp:lastModifiedBy>
  <cp:revision>776</cp:revision>
  <cp:lastPrinted>2015-04-23T17:21:13Z</cp:lastPrinted>
  <dcterms:created xsi:type="dcterms:W3CDTF">2010-09-29T18:03:55Z</dcterms:created>
  <dcterms:modified xsi:type="dcterms:W3CDTF">2019-08-21T23:01:52Z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0x010100FC64C1EF85DBB24484E109C7AD9C39E6</vt:lpwstr>
  </property>
</Properties>
</file>